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2192000" cy="6858000"/>
  <p:notesSz cx="6858000" cy="12192000"/>
  <p:embeddedFontLst>
    <p:embeddedFont>
      <p:font typeface="MiSans" panose="020B0604020202020204" charset="-122"/>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3" d="100"/>
          <a:sy n="63" d="100"/>
        </p:scale>
        <p:origin x="78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1578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2.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36:46-d2r90vhe3tpg8rchuqgg.png"/>
          <p:cNvPicPr>
            <a:picLocks noChangeAspect="1"/>
          </p:cNvPicPr>
          <p:nvPr/>
        </p:nvPicPr>
        <p:blipFill>
          <a:blip r:embed="rId3"/>
          <a:srcRect l="10" r="10"/>
          <a:stretch/>
        </p:blipFill>
        <p:spPr>
          <a:xfrm>
            <a:off x="0" y="0"/>
            <a:ext cx="12213590" cy="6860540"/>
          </a:xfrm>
          <a:prstGeom prst="rect">
            <a:avLst/>
          </a:prstGeom>
        </p:spPr>
      </p:pic>
      <p:sp>
        <p:nvSpPr>
          <p:cNvPr id="3" name="Text 0"/>
          <p:cNvSpPr/>
          <p:nvPr/>
        </p:nvSpPr>
        <p:spPr>
          <a:xfrm>
            <a:off x="649605" y="1517015"/>
            <a:ext cx="11389995" cy="2115820"/>
          </a:xfrm>
          <a:prstGeom prst="rect">
            <a:avLst/>
          </a:prstGeom>
          <a:noFill/>
          <a:ln/>
        </p:spPr>
        <p:txBody>
          <a:bodyPr wrap="square" lIns="91440" tIns="45720" rIns="91440" bIns="45720" rtlCol="0" anchor="t"/>
          <a:lstStyle/>
          <a:p>
            <a:pPr>
              <a:lnSpc>
                <a:spcPct val="110000"/>
              </a:lnSpc>
            </a:pPr>
            <a:r>
              <a:rPr lang="en-US" sz="4800" b="1" dirty="0">
                <a:solidFill>
                  <a:srgbClr val="FFFFFF"/>
                </a:solidFill>
                <a:latin typeface="MiSans" pitchFamily="34" charset="0"/>
                <a:ea typeface="MiSans" pitchFamily="34" charset="-122"/>
                <a:cs typeface="MiSans" pitchFamily="34" charset="-120"/>
              </a:rPr>
              <a:t>AI-Powered ML Development</a:t>
            </a:r>
            <a:endParaRPr lang="en-US" sz="1600" dirty="0"/>
          </a:p>
        </p:txBody>
      </p:sp>
      <p:sp>
        <p:nvSpPr>
          <p:cNvPr id="4" name="Shape 1"/>
          <p:cNvSpPr/>
          <p:nvPr/>
        </p:nvSpPr>
        <p:spPr>
          <a:xfrm>
            <a:off x="865505" y="3769360"/>
            <a:ext cx="2078990" cy="478790"/>
          </a:xfrm>
          <a:prstGeom prst="roundRect">
            <a:avLst>
              <a:gd name="adj" fmla="val 50000"/>
            </a:avLst>
          </a:prstGeom>
          <a:solidFill>
            <a:srgbClr val="FFFFFF"/>
          </a:solidFill>
          <a:ln/>
        </p:spPr>
      </p:sp>
      <p:sp>
        <p:nvSpPr>
          <p:cNvPr id="5" name="Text 2"/>
          <p:cNvSpPr/>
          <p:nvPr/>
        </p:nvSpPr>
        <p:spPr>
          <a:xfrm>
            <a:off x="865505" y="3769360"/>
            <a:ext cx="2078990" cy="478790"/>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3"/>
          <p:cNvSpPr/>
          <p:nvPr/>
        </p:nvSpPr>
        <p:spPr>
          <a:xfrm>
            <a:off x="945515" y="3824605"/>
            <a:ext cx="1918970" cy="369332"/>
          </a:xfrm>
          <a:prstGeom prst="rect">
            <a:avLst/>
          </a:prstGeom>
          <a:noFill/>
          <a:ln/>
        </p:spPr>
        <p:txBody>
          <a:bodyPr wrap="square" lIns="91440" tIns="45720" rIns="91440" bIns="45720" rtlCol="0" anchor="t">
            <a:spAutoFit/>
          </a:bodyPr>
          <a:lstStyle/>
          <a:p>
            <a:pPr algn="ctr">
              <a:lnSpc>
                <a:spcPct val="100000"/>
              </a:lnSpc>
            </a:pPr>
            <a:r>
              <a:rPr lang="en-US" sz="1800" dirty="0">
                <a:solidFill>
                  <a:srgbClr val="404040"/>
                </a:solidFill>
                <a:latin typeface="MiSans" pitchFamily="34" charset="0"/>
                <a:ea typeface="MiSans" pitchFamily="34" charset="-122"/>
                <a:cs typeface="MiSans" pitchFamily="34" charset="-120"/>
              </a:rPr>
              <a:t>Sean Wong</a:t>
            </a:r>
            <a:endParaRPr lang="en-US" sz="1600" dirty="0"/>
          </a:p>
        </p:txBody>
      </p:sp>
      <p:sp>
        <p:nvSpPr>
          <p:cNvPr id="7" name="Shape 4"/>
          <p:cNvSpPr/>
          <p:nvPr/>
        </p:nvSpPr>
        <p:spPr>
          <a:xfrm>
            <a:off x="3583305" y="3769360"/>
            <a:ext cx="2078990" cy="478790"/>
          </a:xfrm>
          <a:prstGeom prst="roundRect">
            <a:avLst>
              <a:gd name="adj" fmla="val 50000"/>
            </a:avLst>
          </a:prstGeom>
          <a:solidFill>
            <a:srgbClr val="FFFFFF"/>
          </a:solidFill>
          <a:ln/>
        </p:spPr>
      </p:sp>
      <p:sp>
        <p:nvSpPr>
          <p:cNvPr id="8" name="Text 5"/>
          <p:cNvSpPr/>
          <p:nvPr/>
        </p:nvSpPr>
        <p:spPr>
          <a:xfrm>
            <a:off x="3583305" y="3769360"/>
            <a:ext cx="2078990" cy="478790"/>
          </a:xfrm>
          <a:prstGeom prst="rect">
            <a:avLst/>
          </a:prstGeom>
          <a:noFill/>
          <a:ln/>
        </p:spPr>
        <p:txBody>
          <a:bodyPr wrap="square" lIns="45720" tIns="91440" rIns="91440" bIns="45720" rtlCol="0" anchor="ctr"/>
          <a:lstStyle/>
          <a:p>
            <a:pPr>
              <a:lnSpc>
                <a:spcPct val="100000"/>
              </a:lnSpc>
            </a:pPr>
            <a:endParaRPr lang="en-US" sz="1600" dirty="0"/>
          </a:p>
        </p:txBody>
      </p:sp>
      <p:sp>
        <p:nvSpPr>
          <p:cNvPr id="9" name="Text 6"/>
          <p:cNvSpPr/>
          <p:nvPr/>
        </p:nvSpPr>
        <p:spPr>
          <a:xfrm>
            <a:off x="3663315" y="3824605"/>
            <a:ext cx="1918970" cy="284559"/>
          </a:xfrm>
          <a:prstGeom prst="rect">
            <a:avLst/>
          </a:prstGeom>
          <a:noFill/>
          <a:ln/>
        </p:spPr>
        <p:txBody>
          <a:bodyPr wrap="square" lIns="91440" tIns="45720" rIns="91440" bIns="45720" rtlCol="0" anchor="t">
            <a:spAutoFit/>
          </a:bodyPr>
          <a:lstStyle/>
          <a:p>
            <a:pPr algn="ctr">
              <a:lnSpc>
                <a:spcPct val="100000"/>
              </a:lnSpc>
            </a:pPr>
            <a:r>
              <a:rPr lang="en-US" sz="1800" dirty="0">
                <a:solidFill>
                  <a:srgbClr val="404040"/>
                </a:solidFill>
                <a:latin typeface="MiSans" pitchFamily="34" charset="0"/>
                <a:ea typeface="MiSans" pitchFamily="34" charset="-122"/>
                <a:cs typeface="MiSans" pitchFamily="34" charset="-120"/>
              </a:rPr>
              <a:t>2025/01/01</a:t>
            </a:r>
            <a:endParaRPr lang="en-US" sz="1600"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957580" y="603885"/>
            <a:ext cx="97999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018EF4"/>
                </a:solidFill>
                <a:latin typeface="MiSans" pitchFamily="34" charset="0"/>
                <a:ea typeface="MiSans" pitchFamily="34" charset="-122"/>
                <a:cs typeface="MiSans" pitchFamily="34" charset="-120"/>
              </a:rPr>
              <a:t>Meta &amp; Few-Shot Learning</a:t>
            </a:r>
            <a:endParaRPr lang="en-US" sz="1600" dirty="0"/>
          </a:p>
        </p:txBody>
      </p:sp>
      <p:sp>
        <p:nvSpPr>
          <p:cNvPr id="3" name="Shape 1"/>
          <p:cNvSpPr/>
          <p:nvPr/>
        </p:nvSpPr>
        <p:spPr>
          <a:xfrm>
            <a:off x="318" y="6286500"/>
            <a:ext cx="12191365" cy="571500"/>
          </a:xfrm>
          <a:prstGeom prst="rect">
            <a:avLst/>
          </a:prstGeom>
          <a:gradFill flip="none" rotWithShape="1">
            <a:gsLst>
              <a:gs pos="0">
                <a:srgbClr val="018EF4"/>
              </a:gs>
              <a:gs pos="91000">
                <a:srgbClr val="49B2FE"/>
              </a:gs>
              <a:gs pos="100000">
                <a:srgbClr val="49B2FE"/>
              </a:gs>
            </a:gsLst>
            <a:lin ang="13500000" scaled="1"/>
          </a:gradFill>
          <a:ln/>
        </p:spPr>
      </p:sp>
      <p:sp>
        <p:nvSpPr>
          <p:cNvPr id="4" name="Text 2"/>
          <p:cNvSpPr/>
          <p:nvPr/>
        </p:nvSpPr>
        <p:spPr>
          <a:xfrm>
            <a:off x="318" y="6286500"/>
            <a:ext cx="12191365" cy="57150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3"/>
          <p:cNvSpPr/>
          <p:nvPr/>
        </p:nvSpPr>
        <p:spPr>
          <a:xfrm>
            <a:off x="1506220" y="1386205"/>
            <a:ext cx="4297680" cy="4450080"/>
          </a:xfrm>
          <a:prstGeom prst="roundRect">
            <a:avLst>
              <a:gd name="adj" fmla="val 4018"/>
            </a:avLst>
          </a:prstGeom>
          <a:solidFill>
            <a:srgbClr val="FFFFFF"/>
          </a:solidFill>
          <a:ln w="19050">
            <a:gradFill flip="none" rotWithShape="1">
              <a:gsLst>
                <a:gs pos="0">
                  <a:srgbClr val="018EF4"/>
                </a:gs>
                <a:gs pos="30000">
                  <a:srgbClr val="018EF4"/>
                </a:gs>
                <a:gs pos="100000">
                  <a:srgbClr val="49B2FE"/>
                </a:gs>
              </a:gsLst>
              <a:lin ang="10800000" scaled="1"/>
            </a:gradFill>
            <a:prstDash val="solid"/>
          </a:ln>
        </p:spPr>
      </p:sp>
      <p:sp>
        <p:nvSpPr>
          <p:cNvPr id="6" name="Text 4"/>
          <p:cNvSpPr/>
          <p:nvPr/>
        </p:nvSpPr>
        <p:spPr>
          <a:xfrm>
            <a:off x="1506220" y="1386205"/>
            <a:ext cx="4297680" cy="445008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5"/>
          <p:cNvSpPr/>
          <p:nvPr/>
        </p:nvSpPr>
        <p:spPr>
          <a:xfrm>
            <a:off x="6388100" y="1386205"/>
            <a:ext cx="4297680" cy="4450080"/>
          </a:xfrm>
          <a:prstGeom prst="roundRect">
            <a:avLst>
              <a:gd name="adj" fmla="val 4018"/>
            </a:avLst>
          </a:prstGeom>
          <a:solidFill>
            <a:srgbClr val="FFFFFF"/>
          </a:solidFill>
          <a:ln w="19050">
            <a:gradFill flip="none" rotWithShape="1">
              <a:gsLst>
                <a:gs pos="0">
                  <a:srgbClr val="018EF4"/>
                </a:gs>
                <a:gs pos="30000">
                  <a:srgbClr val="018EF4"/>
                </a:gs>
                <a:gs pos="100000">
                  <a:srgbClr val="49B2FE"/>
                </a:gs>
              </a:gsLst>
              <a:lin ang="10800000" scaled="1"/>
            </a:gradFill>
            <a:prstDash val="solid"/>
          </a:ln>
        </p:spPr>
      </p:sp>
      <p:sp>
        <p:nvSpPr>
          <p:cNvPr id="8" name="Text 6"/>
          <p:cNvSpPr/>
          <p:nvPr/>
        </p:nvSpPr>
        <p:spPr>
          <a:xfrm>
            <a:off x="6388100" y="1386205"/>
            <a:ext cx="4297680" cy="445008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p:cNvSpPr/>
          <p:nvPr/>
        </p:nvSpPr>
        <p:spPr>
          <a:xfrm>
            <a:off x="-3810" y="4144645"/>
            <a:ext cx="12206605" cy="2713355"/>
          </a:xfrm>
          <a:custGeom>
            <a:avLst/>
            <a:gdLst/>
            <a:ahLst/>
            <a:cxnLst/>
            <a:rect l="l" t="t" r="r" b="b"/>
            <a:pathLst>
              <a:path w="12206605" h="2713355">
                <a:moveTo>
                  <a:pt x="0" y="1346200"/>
                </a:moveTo>
                <a:cubicBezTo>
                  <a:pt x="1021080" y="554355"/>
                  <a:pt x="3368040" y="0"/>
                  <a:pt x="6099810" y="0"/>
                </a:cubicBezTo>
                <a:cubicBezTo>
                  <a:pt x="8837930" y="0"/>
                  <a:pt x="11189335" y="556895"/>
                  <a:pt x="12206605" y="1351280"/>
                </a:cubicBezTo>
                <a:lnTo>
                  <a:pt x="12206605" y="2713355"/>
                </a:lnTo>
                <a:lnTo>
                  <a:pt x="0" y="2713355"/>
                </a:lnTo>
                <a:lnTo>
                  <a:pt x="0" y="1346200"/>
                </a:lnTo>
                <a:close/>
              </a:path>
            </a:pathLst>
          </a:custGeom>
          <a:gradFill flip="none" rotWithShape="1">
            <a:gsLst>
              <a:gs pos="0">
                <a:srgbClr val="49B2FE"/>
              </a:gs>
              <a:gs pos="100000">
                <a:srgbClr val="1552E8"/>
              </a:gs>
            </a:gsLst>
            <a:lin ang="18900000" scaled="1"/>
          </a:gradFill>
          <a:ln/>
        </p:spPr>
      </p:sp>
      <p:sp>
        <p:nvSpPr>
          <p:cNvPr id="10" name="Text 8"/>
          <p:cNvSpPr/>
          <p:nvPr/>
        </p:nvSpPr>
        <p:spPr>
          <a:xfrm>
            <a:off x="-3810" y="4144645"/>
            <a:ext cx="12206605" cy="2713355"/>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a:off x="6388100" y="4146927"/>
            <a:ext cx="4297680" cy="1689358"/>
          </a:xfrm>
          <a:custGeom>
            <a:avLst/>
            <a:gdLst/>
            <a:ahLst/>
            <a:cxnLst/>
            <a:rect l="l" t="t" r="r" b="b"/>
            <a:pathLst>
              <a:path w="4297680" h="1689358">
                <a:moveTo>
                  <a:pt x="0" y="0"/>
                </a:moveTo>
                <a:lnTo>
                  <a:pt x="55245" y="635"/>
                </a:lnTo>
                <a:lnTo>
                  <a:pt x="227330" y="4446"/>
                </a:lnTo>
                <a:lnTo>
                  <a:pt x="398145" y="9526"/>
                </a:lnTo>
                <a:lnTo>
                  <a:pt x="567690" y="16513"/>
                </a:lnTo>
                <a:lnTo>
                  <a:pt x="735330" y="24134"/>
                </a:lnTo>
                <a:lnTo>
                  <a:pt x="902335" y="33660"/>
                </a:lnTo>
                <a:lnTo>
                  <a:pt x="1067435" y="44457"/>
                </a:lnTo>
                <a:lnTo>
                  <a:pt x="1231265" y="56524"/>
                </a:lnTo>
                <a:lnTo>
                  <a:pt x="1393825" y="70496"/>
                </a:lnTo>
                <a:lnTo>
                  <a:pt x="1554480" y="85103"/>
                </a:lnTo>
                <a:lnTo>
                  <a:pt x="1713230" y="100980"/>
                </a:lnTo>
                <a:lnTo>
                  <a:pt x="1870710" y="118763"/>
                </a:lnTo>
                <a:lnTo>
                  <a:pt x="2026285" y="137181"/>
                </a:lnTo>
                <a:lnTo>
                  <a:pt x="2179955" y="157504"/>
                </a:lnTo>
                <a:lnTo>
                  <a:pt x="2332355" y="178462"/>
                </a:lnTo>
                <a:lnTo>
                  <a:pt x="2482215" y="201326"/>
                </a:lnTo>
                <a:lnTo>
                  <a:pt x="2630170" y="224824"/>
                </a:lnTo>
                <a:lnTo>
                  <a:pt x="2776220" y="249593"/>
                </a:lnTo>
                <a:lnTo>
                  <a:pt x="2919730" y="275632"/>
                </a:lnTo>
                <a:lnTo>
                  <a:pt x="3061335" y="302941"/>
                </a:lnTo>
                <a:lnTo>
                  <a:pt x="3201035" y="330886"/>
                </a:lnTo>
                <a:lnTo>
                  <a:pt x="3338195" y="360100"/>
                </a:lnTo>
                <a:lnTo>
                  <a:pt x="3473450" y="390585"/>
                </a:lnTo>
                <a:lnTo>
                  <a:pt x="3606165" y="422340"/>
                </a:lnTo>
                <a:cubicBezTo>
                  <a:pt x="3863975" y="480768"/>
                  <a:pt x="4330065" y="623665"/>
                  <a:pt x="4297680" y="616044"/>
                </a:cubicBezTo>
                <a:lnTo>
                  <a:pt x="4297680" y="1516612"/>
                </a:lnTo>
                <a:cubicBezTo>
                  <a:pt x="4300855" y="1613781"/>
                  <a:pt x="4211955" y="1691898"/>
                  <a:pt x="4124960" y="1689358"/>
                </a:cubicBezTo>
                <a:lnTo>
                  <a:pt x="172720" y="1689358"/>
                </a:lnTo>
                <a:cubicBezTo>
                  <a:pt x="75565" y="1692533"/>
                  <a:pt x="-2540" y="1603620"/>
                  <a:pt x="0" y="1516612"/>
                </a:cubicBezTo>
                <a:lnTo>
                  <a:pt x="0" y="0"/>
                </a:lnTo>
                <a:close/>
              </a:path>
            </a:pathLst>
          </a:custGeom>
          <a:gradFill flip="none" rotWithShape="1">
            <a:gsLst>
              <a:gs pos="0">
                <a:srgbClr val="018EF4"/>
              </a:gs>
              <a:gs pos="53000">
                <a:srgbClr val="49B2FE"/>
              </a:gs>
              <a:gs pos="91000">
                <a:srgbClr val="95D7F9"/>
              </a:gs>
              <a:gs pos="100000">
                <a:srgbClr val="95D7F9"/>
              </a:gs>
            </a:gsLst>
            <a:lin ang="16200000" scaled="1"/>
          </a:gradFill>
          <a:ln/>
        </p:spPr>
      </p:sp>
      <p:sp>
        <p:nvSpPr>
          <p:cNvPr id="12" name="Text 10"/>
          <p:cNvSpPr/>
          <p:nvPr/>
        </p:nvSpPr>
        <p:spPr>
          <a:xfrm>
            <a:off x="6388100" y="4146927"/>
            <a:ext cx="4297680" cy="1689358"/>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a:off x="1506220" y="4146927"/>
            <a:ext cx="4297680" cy="1689358"/>
          </a:xfrm>
          <a:custGeom>
            <a:avLst/>
            <a:gdLst/>
            <a:ahLst/>
            <a:cxnLst/>
            <a:rect l="l" t="t" r="r" b="b"/>
            <a:pathLst>
              <a:path w="4297680" h="1689358">
                <a:moveTo>
                  <a:pt x="0" y="616044"/>
                </a:moveTo>
                <a:cubicBezTo>
                  <a:pt x="112395" y="574763"/>
                  <a:pt x="655320" y="425515"/>
                  <a:pt x="691515" y="422340"/>
                </a:cubicBezTo>
                <a:lnTo>
                  <a:pt x="824230" y="390585"/>
                </a:lnTo>
                <a:lnTo>
                  <a:pt x="959485" y="360100"/>
                </a:lnTo>
                <a:lnTo>
                  <a:pt x="1096645" y="330886"/>
                </a:lnTo>
                <a:lnTo>
                  <a:pt x="1236345" y="302941"/>
                </a:lnTo>
                <a:lnTo>
                  <a:pt x="1377950" y="275632"/>
                </a:lnTo>
                <a:lnTo>
                  <a:pt x="1521460" y="249593"/>
                </a:lnTo>
                <a:lnTo>
                  <a:pt x="1667510" y="224824"/>
                </a:lnTo>
                <a:lnTo>
                  <a:pt x="1815465" y="201326"/>
                </a:lnTo>
                <a:lnTo>
                  <a:pt x="1965325" y="178462"/>
                </a:lnTo>
                <a:lnTo>
                  <a:pt x="2117725" y="157504"/>
                </a:lnTo>
                <a:lnTo>
                  <a:pt x="2271395" y="137181"/>
                </a:lnTo>
                <a:lnTo>
                  <a:pt x="2426970" y="118763"/>
                </a:lnTo>
                <a:lnTo>
                  <a:pt x="2584450" y="100980"/>
                </a:lnTo>
                <a:lnTo>
                  <a:pt x="2743200" y="85103"/>
                </a:lnTo>
                <a:lnTo>
                  <a:pt x="2903855" y="70496"/>
                </a:lnTo>
                <a:lnTo>
                  <a:pt x="3066415" y="56524"/>
                </a:lnTo>
                <a:lnTo>
                  <a:pt x="3230245" y="44457"/>
                </a:lnTo>
                <a:lnTo>
                  <a:pt x="3395345" y="33660"/>
                </a:lnTo>
                <a:lnTo>
                  <a:pt x="3562350" y="24134"/>
                </a:lnTo>
                <a:lnTo>
                  <a:pt x="3729990" y="16513"/>
                </a:lnTo>
                <a:lnTo>
                  <a:pt x="3899535" y="9526"/>
                </a:lnTo>
                <a:lnTo>
                  <a:pt x="4070350" y="4446"/>
                </a:lnTo>
                <a:lnTo>
                  <a:pt x="4242435" y="635"/>
                </a:lnTo>
                <a:lnTo>
                  <a:pt x="4297680" y="0"/>
                </a:lnTo>
                <a:lnTo>
                  <a:pt x="4297680" y="1516612"/>
                </a:lnTo>
                <a:cubicBezTo>
                  <a:pt x="4300855" y="1613781"/>
                  <a:pt x="4211955" y="1691898"/>
                  <a:pt x="4124960" y="1689358"/>
                </a:cubicBezTo>
                <a:lnTo>
                  <a:pt x="172720" y="1689358"/>
                </a:lnTo>
                <a:cubicBezTo>
                  <a:pt x="75565" y="1692533"/>
                  <a:pt x="-2540" y="1603620"/>
                  <a:pt x="0" y="1516612"/>
                </a:cubicBezTo>
                <a:lnTo>
                  <a:pt x="0" y="616044"/>
                </a:lnTo>
                <a:close/>
              </a:path>
            </a:pathLst>
          </a:custGeom>
          <a:gradFill flip="none" rotWithShape="1">
            <a:gsLst>
              <a:gs pos="0">
                <a:srgbClr val="018EF4"/>
              </a:gs>
              <a:gs pos="53000">
                <a:srgbClr val="49B2FE"/>
              </a:gs>
              <a:gs pos="91000">
                <a:srgbClr val="95D7F9"/>
              </a:gs>
              <a:gs pos="100000">
                <a:srgbClr val="95D7F9"/>
              </a:gs>
            </a:gsLst>
            <a:lin ang="16200000" scaled="1"/>
          </a:gradFill>
          <a:ln/>
        </p:spPr>
      </p:sp>
      <p:sp>
        <p:nvSpPr>
          <p:cNvPr id="14" name="Text 12"/>
          <p:cNvSpPr/>
          <p:nvPr/>
        </p:nvSpPr>
        <p:spPr>
          <a:xfrm>
            <a:off x="1506220" y="4146927"/>
            <a:ext cx="4297680" cy="1689358"/>
          </a:xfrm>
          <a:prstGeom prst="rect">
            <a:avLst/>
          </a:prstGeom>
          <a:noFill/>
          <a:ln/>
        </p:spPr>
        <p:txBody>
          <a:bodyPr wrap="square" lIns="45720" tIns="91440" rIns="91440" bIns="45720" rtlCol="0" anchor="ctr"/>
          <a:lstStyle/>
          <a:p>
            <a:pPr>
              <a:lnSpc>
                <a:spcPct val="100000"/>
              </a:lnSpc>
            </a:pPr>
            <a:endParaRPr lang="en-US" sz="1600" dirty="0"/>
          </a:p>
        </p:txBody>
      </p:sp>
      <p:sp>
        <p:nvSpPr>
          <p:cNvPr id="15" name="Text 13"/>
          <p:cNvSpPr/>
          <p:nvPr/>
        </p:nvSpPr>
        <p:spPr>
          <a:xfrm>
            <a:off x="1776095" y="4744720"/>
            <a:ext cx="3758565"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FFFFFF"/>
                </a:solidFill>
                <a:latin typeface="MiSans" pitchFamily="34" charset="0"/>
                <a:ea typeface="MiSans" pitchFamily="34" charset="-122"/>
                <a:cs typeface="MiSans" pitchFamily="34" charset="-120"/>
              </a:rPr>
              <a:t>Meta-Learning</a:t>
            </a:r>
            <a:endParaRPr lang="en-US" sz="1600" dirty="0"/>
          </a:p>
        </p:txBody>
      </p:sp>
      <p:sp>
        <p:nvSpPr>
          <p:cNvPr id="16" name="Text 14"/>
          <p:cNvSpPr/>
          <p:nvPr/>
        </p:nvSpPr>
        <p:spPr>
          <a:xfrm>
            <a:off x="1778000" y="1621155"/>
            <a:ext cx="3756660" cy="2047875"/>
          </a:xfrm>
          <a:prstGeom prst="rect">
            <a:avLst/>
          </a:prstGeom>
          <a:noFill/>
          <a:ln/>
        </p:spPr>
        <p:txBody>
          <a:bodyPr wrap="square" lIns="91440" tIns="45720" rIns="91440" bIns="45720" rtlCol="0" anchor="t">
            <a:spAutoFit/>
          </a:bodyPr>
          <a:lstStyle/>
          <a:p>
            <a:pPr>
              <a:lnSpc>
                <a:spcPct val="140000"/>
              </a:lnSpc>
            </a:pPr>
            <a:r>
              <a:rPr lang="en-US" sz="1600" dirty="0">
                <a:solidFill>
                  <a:srgbClr val="000000"/>
                </a:solidFill>
                <a:latin typeface="MiSans" pitchFamily="34" charset="0"/>
                <a:ea typeface="MiSans" pitchFamily="34" charset="-122"/>
                <a:cs typeface="MiSans" pitchFamily="34" charset="-120"/>
              </a:rPr>
              <a:t>Meta-learning involves algorithms that learn how to learn, enabling models to adapt quickly to new tasks with minimal data. It focuses on improving learning efficiency and generalization.</a:t>
            </a:r>
            <a:endParaRPr lang="en-US" sz="1600" dirty="0"/>
          </a:p>
        </p:txBody>
      </p:sp>
      <p:sp>
        <p:nvSpPr>
          <p:cNvPr id="17" name="Text 15"/>
          <p:cNvSpPr/>
          <p:nvPr/>
        </p:nvSpPr>
        <p:spPr>
          <a:xfrm>
            <a:off x="6657975" y="4744720"/>
            <a:ext cx="3758565"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FFFFFF"/>
                </a:solidFill>
                <a:latin typeface="MiSans" pitchFamily="34" charset="0"/>
                <a:ea typeface="MiSans" pitchFamily="34" charset="-122"/>
                <a:cs typeface="MiSans" pitchFamily="34" charset="-120"/>
              </a:rPr>
              <a:t>Few-Shot Learning</a:t>
            </a:r>
            <a:endParaRPr lang="en-US" sz="1600" dirty="0"/>
          </a:p>
        </p:txBody>
      </p:sp>
      <p:sp>
        <p:nvSpPr>
          <p:cNvPr id="18" name="Text 16"/>
          <p:cNvSpPr/>
          <p:nvPr/>
        </p:nvSpPr>
        <p:spPr>
          <a:xfrm>
            <a:off x="6659880" y="1621155"/>
            <a:ext cx="3756660" cy="2047875"/>
          </a:xfrm>
          <a:prstGeom prst="rect">
            <a:avLst/>
          </a:prstGeom>
          <a:noFill/>
          <a:ln/>
        </p:spPr>
        <p:txBody>
          <a:bodyPr wrap="square" lIns="91440" tIns="45720" rIns="91440" bIns="45720" rtlCol="0" anchor="t">
            <a:spAutoFit/>
          </a:bodyPr>
          <a:lstStyle/>
          <a:p>
            <a:pPr>
              <a:lnSpc>
                <a:spcPct val="140000"/>
              </a:lnSpc>
            </a:pPr>
            <a:r>
              <a:rPr lang="en-US" sz="1600" dirty="0">
                <a:solidFill>
                  <a:srgbClr val="000000"/>
                </a:solidFill>
                <a:latin typeface="MiSans" pitchFamily="34" charset="0"/>
                <a:ea typeface="MiSans" pitchFamily="34" charset="-122"/>
                <a:cs typeface="MiSans" pitchFamily="34" charset="-120"/>
              </a:rPr>
              <a:t>Few-shot learning allows models to learn from very few examples, making them highly efficient for tasks with limited labeled data. It leverages prior knowledge to achieve good performance with minimal training.</a:t>
            </a:r>
            <a:endParaRPr lang="en-US" sz="1600"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36:44-d2r90v1e3tpg8rchuqc0.jpg"/>
          <p:cNvPicPr>
            <a:picLocks noChangeAspect="1"/>
          </p:cNvPicPr>
          <p:nvPr/>
        </p:nvPicPr>
        <p:blipFill>
          <a:blip r:embed="rId3"/>
          <a:srcRect l="3583" r="3583"/>
          <a:stretch/>
        </p:blipFill>
        <p:spPr>
          <a:xfrm>
            <a:off x="0" y="-20955"/>
            <a:ext cx="12192000" cy="6911975"/>
          </a:xfrm>
          <a:prstGeom prst="rect">
            <a:avLst/>
          </a:prstGeom>
        </p:spPr>
      </p:pic>
      <p:sp>
        <p:nvSpPr>
          <p:cNvPr id="3" name="Text 0"/>
          <p:cNvSpPr/>
          <p:nvPr/>
        </p:nvSpPr>
        <p:spPr>
          <a:xfrm>
            <a:off x="731520" y="1329690"/>
            <a:ext cx="2071370" cy="1781572"/>
          </a:xfrm>
          <a:prstGeom prst="rect">
            <a:avLst/>
          </a:prstGeom>
          <a:noFill/>
          <a:ln/>
        </p:spPr>
        <p:txBody>
          <a:bodyPr wrap="square" lIns="91440" tIns="45720" rIns="91440" bIns="45720" rtlCol="0" anchor="t">
            <a:spAutoFit/>
          </a:bodyPr>
          <a:lstStyle/>
          <a:p>
            <a:pPr>
              <a:lnSpc>
                <a:spcPct val="100000"/>
              </a:lnSpc>
            </a:pPr>
            <a:r>
              <a:rPr lang="en-US" sz="11500" b="1" dirty="0">
                <a:solidFill>
                  <a:srgbClr val="FFFFFF"/>
                </a:solidFill>
                <a:latin typeface="MiSans" pitchFamily="34" charset="0"/>
                <a:ea typeface="MiSans" pitchFamily="34" charset="-122"/>
                <a:cs typeface="MiSans" pitchFamily="34" charset="-120"/>
              </a:rPr>
              <a:t>03</a:t>
            </a:r>
            <a:endParaRPr lang="en-US" sz="1600" dirty="0"/>
          </a:p>
        </p:txBody>
      </p:sp>
      <p:sp>
        <p:nvSpPr>
          <p:cNvPr id="4" name="Text 1"/>
          <p:cNvSpPr/>
          <p:nvPr/>
        </p:nvSpPr>
        <p:spPr>
          <a:xfrm>
            <a:off x="731520" y="3013710"/>
            <a:ext cx="10987405" cy="736600"/>
          </a:xfrm>
          <a:prstGeom prst="rect">
            <a:avLst/>
          </a:prstGeom>
          <a:noFill/>
          <a:ln/>
        </p:spPr>
        <p:txBody>
          <a:bodyPr wrap="square" lIns="91440" tIns="45720" rIns="91440" bIns="45720" rtlCol="0" anchor="t">
            <a:spAutoFit/>
          </a:bodyPr>
          <a:lstStyle/>
          <a:p>
            <a:pPr>
              <a:lnSpc>
                <a:spcPct val="100000"/>
              </a:lnSpc>
            </a:pPr>
            <a:r>
              <a:rPr lang="en-US" sz="4800" b="1" dirty="0">
                <a:solidFill>
                  <a:srgbClr val="FFFFFF"/>
                </a:solidFill>
                <a:latin typeface="MiSans" pitchFamily="34" charset="0"/>
                <a:ea typeface="MiSans" pitchFamily="34" charset="-122"/>
                <a:cs typeface="MiSans" pitchFamily="34" charset="-120"/>
              </a:rPr>
              <a:t>Smart Data Engineering</a:t>
            </a:r>
            <a:endParaRPr lang="en-US" sz="1600"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6471920"/>
            <a:ext cx="12191365" cy="386080"/>
          </a:xfrm>
          <a:prstGeom prst="rect">
            <a:avLst/>
          </a:prstGeom>
          <a:gradFill flip="none" rotWithShape="1">
            <a:gsLst>
              <a:gs pos="0">
                <a:srgbClr val="49B2FE"/>
              </a:gs>
              <a:gs pos="100000">
                <a:srgbClr val="1552E8"/>
              </a:gs>
            </a:gsLst>
            <a:lin ang="18900000" scaled="1"/>
          </a:gradFill>
          <a:ln/>
        </p:spPr>
      </p:sp>
      <p:sp>
        <p:nvSpPr>
          <p:cNvPr id="3" name="Text 1"/>
          <p:cNvSpPr/>
          <p:nvPr/>
        </p:nvSpPr>
        <p:spPr>
          <a:xfrm>
            <a:off x="0" y="6471920"/>
            <a:ext cx="12191365" cy="3860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Text 2"/>
          <p:cNvSpPr/>
          <p:nvPr/>
        </p:nvSpPr>
        <p:spPr>
          <a:xfrm>
            <a:off x="957580" y="603885"/>
            <a:ext cx="97999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018EF4"/>
                </a:solidFill>
                <a:latin typeface="MiSans" pitchFamily="34" charset="0"/>
                <a:ea typeface="MiSans" pitchFamily="34" charset="-122"/>
                <a:cs typeface="MiSans" pitchFamily="34" charset="-120"/>
              </a:rPr>
              <a:t>AI-First Data Preprocessing</a:t>
            </a:r>
            <a:endParaRPr lang="en-US" sz="1600" dirty="0"/>
          </a:p>
        </p:txBody>
      </p:sp>
      <p:sp>
        <p:nvSpPr>
          <p:cNvPr id="5" name="Shape 3"/>
          <p:cNvSpPr/>
          <p:nvPr/>
        </p:nvSpPr>
        <p:spPr>
          <a:xfrm>
            <a:off x="1139190" y="1641475"/>
            <a:ext cx="3119120" cy="4194175"/>
          </a:xfrm>
          <a:prstGeom prst="roundRect">
            <a:avLst>
              <a:gd name="adj" fmla="val 0"/>
            </a:avLst>
          </a:prstGeom>
          <a:solidFill>
            <a:srgbClr val="FFFFFF"/>
          </a:solidFill>
          <a:ln w="19050">
            <a:gradFill flip="none" rotWithShape="1">
              <a:gsLst>
                <a:gs pos="0">
                  <a:srgbClr val="018EF4"/>
                </a:gs>
                <a:gs pos="30000">
                  <a:srgbClr val="018EF4"/>
                </a:gs>
                <a:gs pos="100000">
                  <a:srgbClr val="49B2FE"/>
                </a:gs>
              </a:gsLst>
              <a:lin ang="10800000" scaled="1"/>
            </a:gradFill>
            <a:prstDash val="solid"/>
          </a:ln>
        </p:spPr>
      </p:sp>
      <p:sp>
        <p:nvSpPr>
          <p:cNvPr id="6" name="Text 4"/>
          <p:cNvSpPr/>
          <p:nvPr/>
        </p:nvSpPr>
        <p:spPr>
          <a:xfrm>
            <a:off x="1139190" y="1641475"/>
            <a:ext cx="3119120" cy="4194175"/>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5"/>
          <p:cNvSpPr/>
          <p:nvPr/>
        </p:nvSpPr>
        <p:spPr>
          <a:xfrm>
            <a:off x="1151255" y="5075555"/>
            <a:ext cx="3107690" cy="761365"/>
          </a:xfrm>
          <a:prstGeom prst="rtTriangle">
            <a:avLst/>
          </a:prstGeom>
          <a:gradFill flip="none" rotWithShape="1">
            <a:gsLst>
              <a:gs pos="0">
                <a:srgbClr val="49B2FE"/>
              </a:gs>
              <a:gs pos="100000">
                <a:srgbClr val="1552E8"/>
              </a:gs>
            </a:gsLst>
            <a:lin ang="18900000" scaled="1"/>
          </a:gradFill>
          <a:ln/>
        </p:spPr>
      </p:sp>
      <p:sp>
        <p:nvSpPr>
          <p:cNvPr id="8" name="Text 6"/>
          <p:cNvSpPr/>
          <p:nvPr/>
        </p:nvSpPr>
        <p:spPr>
          <a:xfrm>
            <a:off x="1151255" y="5075555"/>
            <a:ext cx="3107690" cy="761365"/>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p:cNvSpPr/>
          <p:nvPr/>
        </p:nvSpPr>
        <p:spPr>
          <a:xfrm flipH="1">
            <a:off x="1150620" y="4772025"/>
            <a:ext cx="3107690" cy="1064895"/>
          </a:xfrm>
          <a:prstGeom prst="rtTriangle">
            <a:avLst/>
          </a:prstGeom>
          <a:gradFill flip="none" rotWithShape="1">
            <a:gsLst>
              <a:gs pos="0">
                <a:srgbClr val="49B2FE"/>
              </a:gs>
              <a:gs pos="100000">
                <a:srgbClr val="1552E8"/>
              </a:gs>
            </a:gsLst>
            <a:lin ang="18900000" scaled="1"/>
          </a:gradFill>
          <a:ln/>
        </p:spPr>
      </p:sp>
      <p:sp>
        <p:nvSpPr>
          <p:cNvPr id="10" name="Text 8"/>
          <p:cNvSpPr/>
          <p:nvPr/>
        </p:nvSpPr>
        <p:spPr>
          <a:xfrm>
            <a:off x="1150620" y="4772025"/>
            <a:ext cx="3107690" cy="1064895"/>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a:off x="4580890" y="1641475"/>
            <a:ext cx="3119120" cy="4194175"/>
          </a:xfrm>
          <a:prstGeom prst="roundRect">
            <a:avLst>
              <a:gd name="adj" fmla="val 0"/>
            </a:avLst>
          </a:prstGeom>
          <a:solidFill>
            <a:srgbClr val="FFFFFF"/>
          </a:solidFill>
          <a:ln w="19050">
            <a:gradFill flip="none" rotWithShape="1">
              <a:gsLst>
                <a:gs pos="0">
                  <a:srgbClr val="018EF4"/>
                </a:gs>
                <a:gs pos="30000">
                  <a:srgbClr val="018EF4"/>
                </a:gs>
                <a:gs pos="100000">
                  <a:srgbClr val="49B2FE"/>
                </a:gs>
              </a:gsLst>
              <a:lin ang="10800000" scaled="1"/>
            </a:gradFill>
            <a:prstDash val="solid"/>
          </a:ln>
        </p:spPr>
      </p:sp>
      <p:sp>
        <p:nvSpPr>
          <p:cNvPr id="12" name="Text 10"/>
          <p:cNvSpPr/>
          <p:nvPr/>
        </p:nvSpPr>
        <p:spPr>
          <a:xfrm>
            <a:off x="4580890" y="1641475"/>
            <a:ext cx="3119120" cy="4194175"/>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a:off x="4592955" y="5075555"/>
            <a:ext cx="3107690" cy="761365"/>
          </a:xfrm>
          <a:prstGeom prst="rtTriangle">
            <a:avLst/>
          </a:prstGeom>
          <a:gradFill flip="none" rotWithShape="1">
            <a:gsLst>
              <a:gs pos="0">
                <a:srgbClr val="49B2FE"/>
              </a:gs>
              <a:gs pos="100000">
                <a:srgbClr val="1552E8"/>
              </a:gs>
            </a:gsLst>
            <a:lin ang="18900000" scaled="1"/>
          </a:gradFill>
          <a:ln/>
        </p:spPr>
      </p:sp>
      <p:sp>
        <p:nvSpPr>
          <p:cNvPr id="14" name="Text 12"/>
          <p:cNvSpPr/>
          <p:nvPr/>
        </p:nvSpPr>
        <p:spPr>
          <a:xfrm>
            <a:off x="4592955" y="5075555"/>
            <a:ext cx="3107690" cy="76136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p:cNvSpPr/>
          <p:nvPr/>
        </p:nvSpPr>
        <p:spPr>
          <a:xfrm flipH="1">
            <a:off x="4592320" y="4772025"/>
            <a:ext cx="3107690" cy="1064895"/>
          </a:xfrm>
          <a:prstGeom prst="rtTriangle">
            <a:avLst/>
          </a:prstGeom>
          <a:gradFill flip="none" rotWithShape="1">
            <a:gsLst>
              <a:gs pos="0">
                <a:srgbClr val="49B2FE"/>
              </a:gs>
              <a:gs pos="100000">
                <a:srgbClr val="1552E8"/>
              </a:gs>
            </a:gsLst>
            <a:lin ang="18900000" scaled="1"/>
          </a:gradFill>
          <a:ln/>
        </p:spPr>
      </p:sp>
      <p:sp>
        <p:nvSpPr>
          <p:cNvPr id="16" name="Text 14"/>
          <p:cNvSpPr/>
          <p:nvPr/>
        </p:nvSpPr>
        <p:spPr>
          <a:xfrm>
            <a:off x="4592320" y="4772025"/>
            <a:ext cx="3107690" cy="1064895"/>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5"/>
          <p:cNvSpPr/>
          <p:nvPr/>
        </p:nvSpPr>
        <p:spPr>
          <a:xfrm>
            <a:off x="8022590" y="1641475"/>
            <a:ext cx="3119120" cy="4194175"/>
          </a:xfrm>
          <a:prstGeom prst="roundRect">
            <a:avLst>
              <a:gd name="adj" fmla="val 0"/>
            </a:avLst>
          </a:prstGeom>
          <a:solidFill>
            <a:srgbClr val="FFFFFF"/>
          </a:solidFill>
          <a:ln w="19050">
            <a:gradFill flip="none" rotWithShape="1">
              <a:gsLst>
                <a:gs pos="0">
                  <a:srgbClr val="018EF4"/>
                </a:gs>
                <a:gs pos="30000">
                  <a:srgbClr val="018EF4"/>
                </a:gs>
                <a:gs pos="100000">
                  <a:srgbClr val="49B2FE"/>
                </a:gs>
              </a:gsLst>
              <a:lin ang="10800000" scaled="1"/>
            </a:gradFill>
            <a:prstDash val="solid"/>
          </a:ln>
        </p:spPr>
      </p:sp>
      <p:sp>
        <p:nvSpPr>
          <p:cNvPr id="18" name="Text 16"/>
          <p:cNvSpPr/>
          <p:nvPr/>
        </p:nvSpPr>
        <p:spPr>
          <a:xfrm>
            <a:off x="8022590" y="1641475"/>
            <a:ext cx="3119120" cy="419417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7"/>
          <p:cNvSpPr/>
          <p:nvPr/>
        </p:nvSpPr>
        <p:spPr>
          <a:xfrm>
            <a:off x="8034655" y="5075555"/>
            <a:ext cx="3107690" cy="761365"/>
          </a:xfrm>
          <a:prstGeom prst="rtTriangle">
            <a:avLst/>
          </a:prstGeom>
          <a:gradFill flip="none" rotWithShape="1">
            <a:gsLst>
              <a:gs pos="0">
                <a:srgbClr val="49B2FE"/>
              </a:gs>
              <a:gs pos="100000">
                <a:srgbClr val="1552E8"/>
              </a:gs>
            </a:gsLst>
            <a:lin ang="18900000" scaled="1"/>
          </a:gradFill>
          <a:ln/>
        </p:spPr>
      </p:sp>
      <p:sp>
        <p:nvSpPr>
          <p:cNvPr id="20" name="Text 18"/>
          <p:cNvSpPr/>
          <p:nvPr/>
        </p:nvSpPr>
        <p:spPr>
          <a:xfrm>
            <a:off x="8034655" y="5075555"/>
            <a:ext cx="3107690" cy="761365"/>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flipH="1">
            <a:off x="8034020" y="4772025"/>
            <a:ext cx="3107690" cy="1064895"/>
          </a:xfrm>
          <a:prstGeom prst="rtTriangle">
            <a:avLst/>
          </a:prstGeom>
          <a:gradFill flip="none" rotWithShape="1">
            <a:gsLst>
              <a:gs pos="0">
                <a:srgbClr val="49B2FE"/>
              </a:gs>
              <a:gs pos="100000">
                <a:srgbClr val="1552E8"/>
              </a:gs>
            </a:gsLst>
            <a:lin ang="18900000" scaled="1"/>
          </a:gradFill>
          <a:ln/>
        </p:spPr>
      </p:sp>
      <p:sp>
        <p:nvSpPr>
          <p:cNvPr id="22" name="Text 20"/>
          <p:cNvSpPr/>
          <p:nvPr/>
        </p:nvSpPr>
        <p:spPr>
          <a:xfrm>
            <a:off x="8034020" y="4772025"/>
            <a:ext cx="3107690" cy="1064895"/>
          </a:xfrm>
          <a:prstGeom prst="rect">
            <a:avLst/>
          </a:prstGeom>
          <a:noFill/>
          <a:ln/>
        </p:spPr>
        <p:txBody>
          <a:bodyPr wrap="square" lIns="45720" tIns="91440" rIns="91440" bIns="45720" rtlCol="0" anchor="ctr"/>
          <a:lstStyle/>
          <a:p>
            <a:pPr>
              <a:lnSpc>
                <a:spcPct val="100000"/>
              </a:lnSpc>
            </a:pPr>
            <a:endParaRPr lang="en-US" sz="1600" dirty="0"/>
          </a:p>
        </p:txBody>
      </p:sp>
      <p:sp>
        <p:nvSpPr>
          <p:cNvPr id="23" name="Text 21"/>
          <p:cNvSpPr/>
          <p:nvPr/>
        </p:nvSpPr>
        <p:spPr>
          <a:xfrm>
            <a:off x="1365885" y="1803400"/>
            <a:ext cx="2655570" cy="597892"/>
          </a:xfrm>
          <a:prstGeom prst="rect">
            <a:avLst/>
          </a:prstGeom>
          <a:noFill/>
          <a:ln/>
        </p:spPr>
        <p:txBody>
          <a:bodyPr wrap="square" lIns="91440" tIns="45720" rIns="91440" bIns="45720" rtlCol="0" anchor="t">
            <a:spAutoFit/>
          </a:bodyPr>
          <a:lstStyle/>
          <a:p>
            <a:pPr>
              <a:lnSpc>
                <a:spcPct val="100000"/>
              </a:lnSpc>
            </a:pPr>
            <a:r>
              <a:rPr lang="en-US" sz="1800" b="1" dirty="0">
                <a:solidFill>
                  <a:srgbClr val="018EF4"/>
                </a:solidFill>
                <a:latin typeface="MiSans" pitchFamily="34" charset="0"/>
                <a:ea typeface="MiSans" pitchFamily="34" charset="-122"/>
                <a:cs typeface="MiSans" pitchFamily="34" charset="-120"/>
              </a:rPr>
              <a:t>Automated Data Cleaning</a:t>
            </a:r>
            <a:endParaRPr lang="en-US" sz="1600" dirty="0"/>
          </a:p>
        </p:txBody>
      </p:sp>
      <p:sp>
        <p:nvSpPr>
          <p:cNvPr id="24" name="Text 22"/>
          <p:cNvSpPr/>
          <p:nvPr/>
        </p:nvSpPr>
        <p:spPr>
          <a:xfrm>
            <a:off x="1346835" y="2470785"/>
            <a:ext cx="2694940" cy="1792288"/>
          </a:xfrm>
          <a:prstGeom prst="rect">
            <a:avLst/>
          </a:prstGeom>
          <a:noFill/>
          <a:ln/>
        </p:spPr>
        <p:txBody>
          <a:bodyPr wrap="square" lIns="91440" tIns="45720" rIns="91440" bIns="45720" rtlCol="0" anchor="t">
            <a:spAutoFit/>
          </a:bodyPr>
          <a:lstStyle/>
          <a:p>
            <a:pPr>
              <a:lnSpc>
                <a:spcPct val="140000"/>
              </a:lnSpc>
            </a:pPr>
            <a:r>
              <a:rPr lang="en-US" sz="1400" dirty="0">
                <a:solidFill>
                  <a:srgbClr val="000000"/>
                </a:solidFill>
                <a:latin typeface="MiSans" pitchFamily="34" charset="0"/>
                <a:ea typeface="MiSans" pitchFamily="34" charset="-122"/>
                <a:cs typeface="MiSans" pitchFamily="34" charset="-120"/>
              </a:rPr>
              <a:t>AI routines can automatically detect and handle missing values, outliers, and anomalies in datasets. This reduces the need for manual data cleaning and ensures data quality.</a:t>
            </a:r>
            <a:endParaRPr lang="en-US" sz="1600" dirty="0"/>
          </a:p>
        </p:txBody>
      </p:sp>
      <p:sp>
        <p:nvSpPr>
          <p:cNvPr id="25" name="Text 23"/>
          <p:cNvSpPr/>
          <p:nvPr/>
        </p:nvSpPr>
        <p:spPr>
          <a:xfrm>
            <a:off x="4807585" y="1803400"/>
            <a:ext cx="2655570"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018EF4"/>
                </a:solidFill>
                <a:latin typeface="MiSans" pitchFamily="34" charset="0"/>
                <a:ea typeface="MiSans" pitchFamily="34" charset="-122"/>
                <a:cs typeface="MiSans" pitchFamily="34" charset="-120"/>
              </a:rPr>
              <a:t>Data Transformation</a:t>
            </a:r>
            <a:endParaRPr lang="en-US" sz="1600" dirty="0"/>
          </a:p>
        </p:txBody>
      </p:sp>
      <p:sp>
        <p:nvSpPr>
          <p:cNvPr id="26" name="Text 24"/>
          <p:cNvSpPr/>
          <p:nvPr/>
        </p:nvSpPr>
        <p:spPr>
          <a:xfrm>
            <a:off x="4788535" y="2470785"/>
            <a:ext cx="2694940" cy="2090936"/>
          </a:xfrm>
          <a:prstGeom prst="rect">
            <a:avLst/>
          </a:prstGeom>
          <a:noFill/>
          <a:ln/>
        </p:spPr>
        <p:txBody>
          <a:bodyPr wrap="square" lIns="91440" tIns="45720" rIns="91440" bIns="45720" rtlCol="0" anchor="t">
            <a:spAutoFit/>
          </a:bodyPr>
          <a:lstStyle/>
          <a:p>
            <a:pPr>
              <a:lnSpc>
                <a:spcPct val="140000"/>
              </a:lnSpc>
            </a:pPr>
            <a:r>
              <a:rPr lang="en-US" sz="1400" dirty="0">
                <a:solidFill>
                  <a:srgbClr val="000000"/>
                </a:solidFill>
                <a:latin typeface="MiSans" pitchFamily="34" charset="0"/>
                <a:ea typeface="MiSans" pitchFamily="34" charset="-122"/>
                <a:cs typeface="MiSans" pitchFamily="34" charset="-120"/>
              </a:rPr>
              <a:t>AI can apply scaling, normalization, and encoding techniques to prepare data for modeling. This automation speeds up the preprocessing phase and improves model performance.</a:t>
            </a:r>
            <a:endParaRPr lang="en-US" sz="1600" dirty="0"/>
          </a:p>
        </p:txBody>
      </p:sp>
      <p:sp>
        <p:nvSpPr>
          <p:cNvPr id="27" name="Text 25"/>
          <p:cNvSpPr/>
          <p:nvPr/>
        </p:nvSpPr>
        <p:spPr>
          <a:xfrm>
            <a:off x="8249285" y="1803400"/>
            <a:ext cx="2655570"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018EF4"/>
                </a:solidFill>
                <a:latin typeface="MiSans" pitchFamily="34" charset="0"/>
                <a:ea typeface="MiSans" pitchFamily="34" charset="-122"/>
                <a:cs typeface="MiSans" pitchFamily="34" charset="-120"/>
              </a:rPr>
              <a:t>Anomaly Detection</a:t>
            </a:r>
            <a:endParaRPr lang="en-US" sz="1600" dirty="0"/>
          </a:p>
        </p:txBody>
      </p:sp>
      <p:sp>
        <p:nvSpPr>
          <p:cNvPr id="28" name="Text 26"/>
          <p:cNvSpPr/>
          <p:nvPr/>
        </p:nvSpPr>
        <p:spPr>
          <a:xfrm>
            <a:off x="8230235" y="2470785"/>
            <a:ext cx="2694940" cy="1792288"/>
          </a:xfrm>
          <a:prstGeom prst="rect">
            <a:avLst/>
          </a:prstGeom>
          <a:noFill/>
          <a:ln/>
        </p:spPr>
        <p:txBody>
          <a:bodyPr wrap="square" lIns="91440" tIns="45720" rIns="91440" bIns="45720" rtlCol="0" anchor="t">
            <a:spAutoFit/>
          </a:bodyPr>
          <a:lstStyle/>
          <a:p>
            <a:pPr>
              <a:lnSpc>
                <a:spcPct val="140000"/>
              </a:lnSpc>
            </a:pPr>
            <a:r>
              <a:rPr lang="en-US" sz="1400" dirty="0">
                <a:solidFill>
                  <a:srgbClr val="000000"/>
                </a:solidFill>
                <a:latin typeface="MiSans" pitchFamily="34" charset="0"/>
                <a:ea typeface="MiSans" pitchFamily="34" charset="-122"/>
                <a:cs typeface="MiSans" pitchFamily="34" charset="-120"/>
              </a:rPr>
              <a:t>AI models can identify unusual patterns or anomalies in data, providing insights and recommendations for handling these cases. This enhances data integrity and reliability.</a:t>
            </a:r>
            <a:endParaRPr lang="en-US" sz="1600" dirty="0"/>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957580" y="603885"/>
            <a:ext cx="97999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018EF4"/>
                </a:solidFill>
                <a:latin typeface="MiSans" pitchFamily="34" charset="0"/>
                <a:ea typeface="MiSans" pitchFamily="34" charset="-122"/>
                <a:cs typeface="MiSans" pitchFamily="34" charset="-120"/>
              </a:rPr>
              <a:t>Automated Feature Crafting</a:t>
            </a:r>
            <a:endParaRPr lang="en-US" sz="1600" dirty="0"/>
          </a:p>
        </p:txBody>
      </p:sp>
      <p:sp>
        <p:nvSpPr>
          <p:cNvPr id="3" name="Shape 1"/>
          <p:cNvSpPr/>
          <p:nvPr/>
        </p:nvSpPr>
        <p:spPr>
          <a:xfrm>
            <a:off x="318" y="6286500"/>
            <a:ext cx="12191365" cy="571500"/>
          </a:xfrm>
          <a:prstGeom prst="rect">
            <a:avLst/>
          </a:prstGeom>
          <a:gradFill flip="none" rotWithShape="1">
            <a:gsLst>
              <a:gs pos="0">
                <a:srgbClr val="018EF4"/>
              </a:gs>
              <a:gs pos="91000">
                <a:srgbClr val="49B2FE"/>
              </a:gs>
              <a:gs pos="100000">
                <a:srgbClr val="49B2FE"/>
              </a:gs>
            </a:gsLst>
            <a:lin ang="13500000" scaled="1"/>
          </a:gradFill>
          <a:ln/>
        </p:spPr>
      </p:sp>
      <p:sp>
        <p:nvSpPr>
          <p:cNvPr id="4" name="Text 2"/>
          <p:cNvSpPr/>
          <p:nvPr/>
        </p:nvSpPr>
        <p:spPr>
          <a:xfrm>
            <a:off x="318" y="6286500"/>
            <a:ext cx="12191365" cy="57150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3"/>
          <p:cNvSpPr/>
          <p:nvPr/>
        </p:nvSpPr>
        <p:spPr>
          <a:xfrm>
            <a:off x="1487805" y="1603375"/>
            <a:ext cx="8989695" cy="1905635"/>
          </a:xfrm>
          <a:prstGeom prst="roundRect">
            <a:avLst>
              <a:gd name="adj" fmla="val 6321"/>
            </a:avLst>
          </a:prstGeom>
          <a:solidFill>
            <a:srgbClr val="FFFFFF"/>
          </a:solidFill>
          <a:ln w="19050">
            <a:gradFill flip="none" rotWithShape="1">
              <a:gsLst>
                <a:gs pos="0">
                  <a:srgbClr val="018EF4"/>
                </a:gs>
                <a:gs pos="30000">
                  <a:srgbClr val="018EF4"/>
                </a:gs>
                <a:gs pos="100000">
                  <a:srgbClr val="49B2FE"/>
                </a:gs>
              </a:gsLst>
              <a:lin ang="10800000" scaled="1"/>
            </a:gradFill>
            <a:prstDash val="solid"/>
          </a:ln>
        </p:spPr>
      </p:sp>
      <p:sp>
        <p:nvSpPr>
          <p:cNvPr id="6" name="Text 4"/>
          <p:cNvSpPr/>
          <p:nvPr/>
        </p:nvSpPr>
        <p:spPr>
          <a:xfrm>
            <a:off x="1487805" y="1603375"/>
            <a:ext cx="8989695" cy="1905635"/>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5"/>
          <p:cNvSpPr/>
          <p:nvPr/>
        </p:nvSpPr>
        <p:spPr>
          <a:xfrm>
            <a:off x="1487805" y="3849370"/>
            <a:ext cx="8989695" cy="1905635"/>
          </a:xfrm>
          <a:prstGeom prst="roundRect">
            <a:avLst>
              <a:gd name="adj" fmla="val 6321"/>
            </a:avLst>
          </a:prstGeom>
          <a:solidFill>
            <a:srgbClr val="FFFFFF"/>
          </a:solidFill>
          <a:ln w="19050">
            <a:gradFill flip="none" rotWithShape="1">
              <a:gsLst>
                <a:gs pos="0">
                  <a:srgbClr val="018EF4"/>
                </a:gs>
                <a:gs pos="30000">
                  <a:srgbClr val="018EF4"/>
                </a:gs>
                <a:gs pos="100000">
                  <a:srgbClr val="49B2FE"/>
                </a:gs>
              </a:gsLst>
              <a:lin ang="10800000" scaled="1"/>
            </a:gradFill>
            <a:prstDash val="solid"/>
          </a:ln>
        </p:spPr>
      </p:sp>
      <p:sp>
        <p:nvSpPr>
          <p:cNvPr id="8" name="Text 6"/>
          <p:cNvSpPr/>
          <p:nvPr/>
        </p:nvSpPr>
        <p:spPr>
          <a:xfrm>
            <a:off x="1487805" y="3849370"/>
            <a:ext cx="8989695" cy="1905635"/>
          </a:xfrm>
          <a:prstGeom prst="rect">
            <a:avLst/>
          </a:prstGeom>
          <a:noFill/>
          <a:ln/>
        </p:spPr>
        <p:txBody>
          <a:bodyPr wrap="square" lIns="45720" tIns="91440" rIns="91440" bIns="45720" rtlCol="0" anchor="ctr"/>
          <a:lstStyle/>
          <a:p>
            <a:pPr>
              <a:lnSpc>
                <a:spcPct val="100000"/>
              </a:lnSpc>
            </a:pPr>
            <a:endParaRPr lang="en-US" sz="1600" dirty="0"/>
          </a:p>
        </p:txBody>
      </p:sp>
      <p:pic>
        <p:nvPicPr>
          <p:cNvPr id="9" name="Image 0" descr="https://kimi-img.moonshot.cn/pub/slides/slides_tmpl/image/25-09-02-14:36:45-d2r90v9e3tpg8rchuqe0.png"/>
          <p:cNvPicPr>
            <a:picLocks noChangeAspect="1"/>
          </p:cNvPicPr>
          <p:nvPr/>
        </p:nvPicPr>
        <p:blipFill>
          <a:blip r:embed="rId3"/>
          <a:stretch>
            <a:fillRect/>
          </a:stretch>
        </p:blipFill>
        <p:spPr>
          <a:xfrm>
            <a:off x="1801495" y="1984375"/>
            <a:ext cx="7369810" cy="298450"/>
          </a:xfrm>
          <a:prstGeom prst="rect">
            <a:avLst/>
          </a:prstGeom>
        </p:spPr>
      </p:pic>
      <p:pic>
        <p:nvPicPr>
          <p:cNvPr id="10" name="Image 1" descr="https://kimi-img.moonshot.cn/pub/slides/slides_tmpl/image/25-09-02-14:36:45-d2r90v9e3tpg8rchuqe0.png"/>
          <p:cNvPicPr>
            <a:picLocks noChangeAspect="1"/>
          </p:cNvPicPr>
          <p:nvPr/>
        </p:nvPicPr>
        <p:blipFill>
          <a:blip r:embed="rId3"/>
          <a:stretch>
            <a:fillRect/>
          </a:stretch>
        </p:blipFill>
        <p:spPr>
          <a:xfrm>
            <a:off x="1801495" y="4199255"/>
            <a:ext cx="7369810" cy="298450"/>
          </a:xfrm>
          <a:prstGeom prst="rect">
            <a:avLst/>
          </a:prstGeom>
        </p:spPr>
      </p:pic>
      <p:sp>
        <p:nvSpPr>
          <p:cNvPr id="11" name="Text 7"/>
          <p:cNvSpPr/>
          <p:nvPr/>
        </p:nvSpPr>
        <p:spPr>
          <a:xfrm>
            <a:off x="1737995" y="1732280"/>
            <a:ext cx="7792085"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Feature Selection</a:t>
            </a:r>
            <a:endParaRPr lang="en-US" sz="1600" dirty="0"/>
          </a:p>
        </p:txBody>
      </p:sp>
      <p:sp>
        <p:nvSpPr>
          <p:cNvPr id="12" name="Text 8"/>
          <p:cNvSpPr/>
          <p:nvPr/>
        </p:nvSpPr>
        <p:spPr>
          <a:xfrm>
            <a:off x="1718945" y="2205355"/>
            <a:ext cx="8404225" cy="950913"/>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AI algorithms can rank and select the most relevant features from a dataset, reducing dimensionality and improving model accuracy. This process minimizes the need for domain expertise.</a:t>
            </a:r>
            <a:endParaRPr lang="en-US" sz="1600" dirty="0"/>
          </a:p>
        </p:txBody>
      </p:sp>
      <p:sp>
        <p:nvSpPr>
          <p:cNvPr id="13" name="Text 9"/>
          <p:cNvSpPr/>
          <p:nvPr/>
        </p:nvSpPr>
        <p:spPr>
          <a:xfrm>
            <a:off x="1737995" y="3978275"/>
            <a:ext cx="7792085"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Feature Generation</a:t>
            </a:r>
            <a:endParaRPr lang="en-US" sz="1600" dirty="0"/>
          </a:p>
        </p:txBody>
      </p:sp>
      <p:sp>
        <p:nvSpPr>
          <p:cNvPr id="14" name="Text 10"/>
          <p:cNvSpPr/>
          <p:nvPr/>
        </p:nvSpPr>
        <p:spPr>
          <a:xfrm>
            <a:off x="1718945" y="4451350"/>
            <a:ext cx="8404225" cy="633809"/>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Generative models can create new features from existing data, enhancing the feature space and providing additional insights for model training.</a:t>
            </a:r>
            <a:endParaRPr lang="en-US" sz="1600" dirty="0"/>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36:44-d2r90v1e3tpg8rchuqc0.jpg"/>
          <p:cNvPicPr>
            <a:picLocks noChangeAspect="1"/>
          </p:cNvPicPr>
          <p:nvPr/>
        </p:nvPicPr>
        <p:blipFill>
          <a:blip r:embed="rId3"/>
          <a:srcRect l="3583" r="3583"/>
          <a:stretch/>
        </p:blipFill>
        <p:spPr>
          <a:xfrm>
            <a:off x="0" y="-20955"/>
            <a:ext cx="12192000" cy="6911975"/>
          </a:xfrm>
          <a:prstGeom prst="rect">
            <a:avLst/>
          </a:prstGeom>
        </p:spPr>
      </p:pic>
      <p:sp>
        <p:nvSpPr>
          <p:cNvPr id="3" name="Text 0"/>
          <p:cNvSpPr/>
          <p:nvPr/>
        </p:nvSpPr>
        <p:spPr>
          <a:xfrm>
            <a:off x="731520" y="1329690"/>
            <a:ext cx="2071370" cy="1781572"/>
          </a:xfrm>
          <a:prstGeom prst="rect">
            <a:avLst/>
          </a:prstGeom>
          <a:noFill/>
          <a:ln/>
        </p:spPr>
        <p:txBody>
          <a:bodyPr wrap="square" lIns="91440" tIns="45720" rIns="91440" bIns="45720" rtlCol="0" anchor="t">
            <a:spAutoFit/>
          </a:bodyPr>
          <a:lstStyle/>
          <a:p>
            <a:pPr>
              <a:lnSpc>
                <a:spcPct val="100000"/>
              </a:lnSpc>
            </a:pPr>
            <a:r>
              <a:rPr lang="en-US" sz="11500" b="1" dirty="0">
                <a:solidFill>
                  <a:srgbClr val="FFFFFF"/>
                </a:solidFill>
                <a:latin typeface="MiSans" pitchFamily="34" charset="0"/>
                <a:ea typeface="MiSans" pitchFamily="34" charset="-122"/>
                <a:cs typeface="MiSans" pitchFamily="34" charset="-120"/>
              </a:rPr>
              <a:t>04</a:t>
            </a:r>
            <a:endParaRPr lang="en-US" sz="1600" dirty="0"/>
          </a:p>
        </p:txBody>
      </p:sp>
      <p:sp>
        <p:nvSpPr>
          <p:cNvPr id="4" name="Text 1"/>
          <p:cNvSpPr/>
          <p:nvPr/>
        </p:nvSpPr>
        <p:spPr>
          <a:xfrm>
            <a:off x="731520" y="3013710"/>
            <a:ext cx="10987405" cy="736600"/>
          </a:xfrm>
          <a:prstGeom prst="rect">
            <a:avLst/>
          </a:prstGeom>
          <a:noFill/>
          <a:ln/>
        </p:spPr>
        <p:txBody>
          <a:bodyPr wrap="square" lIns="91440" tIns="45720" rIns="91440" bIns="45720" rtlCol="0" anchor="t">
            <a:spAutoFit/>
          </a:bodyPr>
          <a:lstStyle/>
          <a:p>
            <a:pPr>
              <a:lnSpc>
                <a:spcPct val="100000"/>
              </a:lnSpc>
            </a:pPr>
            <a:r>
              <a:rPr lang="en-US" sz="4800" b="1" dirty="0">
                <a:solidFill>
                  <a:srgbClr val="FFFFFF"/>
                </a:solidFill>
                <a:latin typeface="MiSans" pitchFamily="34" charset="0"/>
                <a:ea typeface="MiSans" pitchFamily="34" charset="-122"/>
                <a:cs typeface="MiSans" pitchFamily="34" charset="-120"/>
              </a:rPr>
              <a:t>AI-Assisted Training</a:t>
            </a:r>
            <a:endParaRPr lang="en-US" sz="1600"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957580" y="603885"/>
            <a:ext cx="97999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018EF4"/>
                </a:solidFill>
                <a:latin typeface="MiSans" pitchFamily="34" charset="0"/>
                <a:ea typeface="MiSans" pitchFamily="34" charset="-122"/>
                <a:cs typeface="MiSans" pitchFamily="34" charset="-120"/>
              </a:rPr>
              <a:t>Hyperparameter Intelligence</a:t>
            </a:r>
            <a:endParaRPr lang="en-US" sz="1600" dirty="0"/>
          </a:p>
        </p:txBody>
      </p:sp>
      <p:sp>
        <p:nvSpPr>
          <p:cNvPr id="3" name="Shape 1"/>
          <p:cNvSpPr/>
          <p:nvPr/>
        </p:nvSpPr>
        <p:spPr>
          <a:xfrm>
            <a:off x="318" y="6286500"/>
            <a:ext cx="12191365" cy="571500"/>
          </a:xfrm>
          <a:prstGeom prst="rect">
            <a:avLst/>
          </a:prstGeom>
          <a:gradFill flip="none" rotWithShape="1">
            <a:gsLst>
              <a:gs pos="0">
                <a:srgbClr val="49B2FE"/>
              </a:gs>
              <a:gs pos="100000">
                <a:srgbClr val="1552E8"/>
              </a:gs>
            </a:gsLst>
            <a:lin ang="18900000" scaled="1"/>
          </a:gradFill>
          <a:ln/>
        </p:spPr>
      </p:sp>
      <p:sp>
        <p:nvSpPr>
          <p:cNvPr id="4" name="Text 2"/>
          <p:cNvSpPr/>
          <p:nvPr/>
        </p:nvSpPr>
        <p:spPr>
          <a:xfrm>
            <a:off x="318" y="6286500"/>
            <a:ext cx="12191365" cy="57150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3"/>
          <p:cNvSpPr/>
          <p:nvPr/>
        </p:nvSpPr>
        <p:spPr>
          <a:xfrm rot="5400000">
            <a:off x="815975" y="2433955"/>
            <a:ext cx="3455035" cy="2957195"/>
          </a:xfrm>
          <a:custGeom>
            <a:avLst/>
            <a:gdLst/>
            <a:ahLst/>
            <a:cxnLst/>
            <a:rect l="l" t="t" r="r" b="b"/>
            <a:pathLst>
              <a:path w="3455035" h="2957195">
                <a:moveTo>
                  <a:pt x="1914525" y="0"/>
                </a:moveTo>
                <a:lnTo>
                  <a:pt x="2684780" y="0"/>
                </a:lnTo>
                <a:lnTo>
                  <a:pt x="3455035" y="1478598"/>
                </a:lnTo>
                <a:lnTo>
                  <a:pt x="2684780" y="2957195"/>
                </a:lnTo>
                <a:lnTo>
                  <a:pt x="0" y="2957195"/>
                </a:lnTo>
                <a:lnTo>
                  <a:pt x="0" y="0"/>
                </a:lnTo>
                <a:lnTo>
                  <a:pt x="1914525" y="0"/>
                </a:lnTo>
                <a:close/>
              </a:path>
            </a:pathLst>
          </a:custGeom>
          <a:solidFill>
            <a:srgbClr val="FFFFFF"/>
          </a:solidFill>
          <a:ln w="19050">
            <a:gradFill flip="none" rotWithShape="1">
              <a:gsLst>
                <a:gs pos="0">
                  <a:srgbClr val="018EF4"/>
                </a:gs>
                <a:gs pos="100000">
                  <a:srgbClr val="49B2FE"/>
                </a:gs>
              </a:gsLst>
              <a:lin ang="2700000" scaled="1"/>
            </a:gradFill>
            <a:prstDash val="solid"/>
          </a:ln>
        </p:spPr>
      </p:sp>
      <p:sp>
        <p:nvSpPr>
          <p:cNvPr id="6" name="Text 4"/>
          <p:cNvSpPr/>
          <p:nvPr/>
        </p:nvSpPr>
        <p:spPr>
          <a:xfrm rot="5400000">
            <a:off x="815975" y="2433955"/>
            <a:ext cx="3455035" cy="2957195"/>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5"/>
          <p:cNvSpPr/>
          <p:nvPr/>
        </p:nvSpPr>
        <p:spPr>
          <a:xfrm>
            <a:off x="1031240" y="1775460"/>
            <a:ext cx="3023870" cy="762000"/>
          </a:xfrm>
          <a:prstGeom prst="roundRect">
            <a:avLst>
              <a:gd name="adj" fmla="val 0"/>
            </a:avLst>
          </a:prstGeom>
          <a:gradFill flip="none" rotWithShape="1">
            <a:gsLst>
              <a:gs pos="0">
                <a:srgbClr val="49B2FE"/>
              </a:gs>
              <a:gs pos="100000">
                <a:srgbClr val="1552E8"/>
              </a:gs>
            </a:gsLst>
            <a:lin ang="18900000" scaled="1"/>
          </a:gradFill>
          <a:ln/>
        </p:spPr>
      </p:sp>
      <p:sp>
        <p:nvSpPr>
          <p:cNvPr id="8" name="Text 6"/>
          <p:cNvSpPr/>
          <p:nvPr/>
        </p:nvSpPr>
        <p:spPr>
          <a:xfrm>
            <a:off x="1031240" y="1775460"/>
            <a:ext cx="3023870" cy="76200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p:cNvSpPr/>
          <p:nvPr/>
        </p:nvSpPr>
        <p:spPr>
          <a:xfrm>
            <a:off x="2017395" y="5783580"/>
            <a:ext cx="1052195" cy="121920"/>
          </a:xfrm>
          <a:prstGeom prst="ellipse">
            <a:avLst/>
          </a:prstGeom>
          <a:solidFill>
            <a:srgbClr val="49B2FE">
              <a:alpha val="65098"/>
            </a:srgbClr>
          </a:solidFill>
          <a:ln/>
        </p:spPr>
      </p:sp>
      <p:sp>
        <p:nvSpPr>
          <p:cNvPr id="10" name="Text 8"/>
          <p:cNvSpPr/>
          <p:nvPr/>
        </p:nvSpPr>
        <p:spPr>
          <a:xfrm>
            <a:off x="2017395" y="5783580"/>
            <a:ext cx="1052195" cy="12192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rot="5400000">
            <a:off x="4349115" y="2037715"/>
            <a:ext cx="3455035" cy="2957195"/>
          </a:xfrm>
          <a:custGeom>
            <a:avLst/>
            <a:gdLst/>
            <a:ahLst/>
            <a:cxnLst/>
            <a:rect l="l" t="t" r="r" b="b"/>
            <a:pathLst>
              <a:path w="3455035" h="2957195">
                <a:moveTo>
                  <a:pt x="1914525" y="0"/>
                </a:moveTo>
                <a:lnTo>
                  <a:pt x="2684780" y="0"/>
                </a:lnTo>
                <a:lnTo>
                  <a:pt x="3455035" y="1478598"/>
                </a:lnTo>
                <a:lnTo>
                  <a:pt x="2684780" y="2957195"/>
                </a:lnTo>
                <a:lnTo>
                  <a:pt x="0" y="2957195"/>
                </a:lnTo>
                <a:lnTo>
                  <a:pt x="0" y="0"/>
                </a:lnTo>
                <a:lnTo>
                  <a:pt x="1914525" y="0"/>
                </a:lnTo>
                <a:close/>
              </a:path>
            </a:pathLst>
          </a:custGeom>
          <a:solidFill>
            <a:srgbClr val="FFFFFF"/>
          </a:solidFill>
          <a:ln w="19050">
            <a:gradFill flip="none" rotWithShape="1">
              <a:gsLst>
                <a:gs pos="0">
                  <a:srgbClr val="018EF4"/>
                </a:gs>
                <a:gs pos="100000">
                  <a:srgbClr val="49B2FE"/>
                </a:gs>
              </a:gsLst>
              <a:lin ang="2700000" scaled="1"/>
            </a:gradFill>
            <a:prstDash val="solid"/>
          </a:ln>
        </p:spPr>
      </p:sp>
      <p:sp>
        <p:nvSpPr>
          <p:cNvPr id="12" name="Text 10"/>
          <p:cNvSpPr/>
          <p:nvPr/>
        </p:nvSpPr>
        <p:spPr>
          <a:xfrm rot="5400000">
            <a:off x="4349115" y="2037715"/>
            <a:ext cx="3455035" cy="2957195"/>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a:off x="4564380" y="1379220"/>
            <a:ext cx="3023870" cy="762000"/>
          </a:xfrm>
          <a:prstGeom prst="roundRect">
            <a:avLst>
              <a:gd name="adj" fmla="val 0"/>
            </a:avLst>
          </a:prstGeom>
          <a:gradFill flip="none" rotWithShape="1">
            <a:gsLst>
              <a:gs pos="0">
                <a:srgbClr val="49B2FE"/>
              </a:gs>
              <a:gs pos="100000">
                <a:srgbClr val="1552E8"/>
              </a:gs>
            </a:gsLst>
            <a:lin ang="18900000" scaled="1"/>
          </a:gradFill>
          <a:ln/>
        </p:spPr>
      </p:sp>
      <p:sp>
        <p:nvSpPr>
          <p:cNvPr id="14" name="Text 12"/>
          <p:cNvSpPr/>
          <p:nvPr/>
        </p:nvSpPr>
        <p:spPr>
          <a:xfrm>
            <a:off x="4564380" y="1379220"/>
            <a:ext cx="3023870" cy="76200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p:cNvSpPr/>
          <p:nvPr/>
        </p:nvSpPr>
        <p:spPr>
          <a:xfrm>
            <a:off x="5550535" y="5387340"/>
            <a:ext cx="1052195" cy="121920"/>
          </a:xfrm>
          <a:prstGeom prst="ellipse">
            <a:avLst/>
          </a:prstGeom>
          <a:solidFill>
            <a:srgbClr val="49B2FE">
              <a:alpha val="65098"/>
            </a:srgbClr>
          </a:solidFill>
          <a:ln/>
        </p:spPr>
      </p:sp>
      <p:sp>
        <p:nvSpPr>
          <p:cNvPr id="16" name="Text 14"/>
          <p:cNvSpPr/>
          <p:nvPr/>
        </p:nvSpPr>
        <p:spPr>
          <a:xfrm>
            <a:off x="5550535" y="5387340"/>
            <a:ext cx="1052195" cy="12192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5"/>
          <p:cNvSpPr/>
          <p:nvPr/>
        </p:nvSpPr>
        <p:spPr>
          <a:xfrm rot="5400000">
            <a:off x="7882255" y="2433955"/>
            <a:ext cx="3455035" cy="2957195"/>
          </a:xfrm>
          <a:custGeom>
            <a:avLst/>
            <a:gdLst/>
            <a:ahLst/>
            <a:cxnLst/>
            <a:rect l="l" t="t" r="r" b="b"/>
            <a:pathLst>
              <a:path w="3455035" h="2957195">
                <a:moveTo>
                  <a:pt x="1914525" y="0"/>
                </a:moveTo>
                <a:lnTo>
                  <a:pt x="2684780" y="0"/>
                </a:lnTo>
                <a:lnTo>
                  <a:pt x="3455035" y="1478598"/>
                </a:lnTo>
                <a:lnTo>
                  <a:pt x="2684780" y="2957195"/>
                </a:lnTo>
                <a:lnTo>
                  <a:pt x="0" y="2957195"/>
                </a:lnTo>
                <a:lnTo>
                  <a:pt x="0" y="0"/>
                </a:lnTo>
                <a:lnTo>
                  <a:pt x="1914525" y="0"/>
                </a:lnTo>
                <a:close/>
              </a:path>
            </a:pathLst>
          </a:custGeom>
          <a:solidFill>
            <a:srgbClr val="FFFFFF"/>
          </a:solidFill>
          <a:ln w="19050">
            <a:gradFill flip="none" rotWithShape="1">
              <a:gsLst>
                <a:gs pos="0">
                  <a:srgbClr val="018EF4"/>
                </a:gs>
                <a:gs pos="100000">
                  <a:srgbClr val="49B2FE"/>
                </a:gs>
              </a:gsLst>
              <a:lin ang="2700000" scaled="1"/>
            </a:gradFill>
            <a:prstDash val="solid"/>
          </a:ln>
        </p:spPr>
      </p:sp>
      <p:sp>
        <p:nvSpPr>
          <p:cNvPr id="18" name="Text 16"/>
          <p:cNvSpPr/>
          <p:nvPr/>
        </p:nvSpPr>
        <p:spPr>
          <a:xfrm rot="5400000">
            <a:off x="7882255" y="2433955"/>
            <a:ext cx="3455035" cy="295719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7"/>
          <p:cNvSpPr/>
          <p:nvPr/>
        </p:nvSpPr>
        <p:spPr>
          <a:xfrm>
            <a:off x="8097520" y="1775460"/>
            <a:ext cx="3023870" cy="762000"/>
          </a:xfrm>
          <a:prstGeom prst="roundRect">
            <a:avLst>
              <a:gd name="adj" fmla="val 0"/>
            </a:avLst>
          </a:prstGeom>
          <a:gradFill flip="none" rotWithShape="1">
            <a:gsLst>
              <a:gs pos="0">
                <a:srgbClr val="49B2FE"/>
              </a:gs>
              <a:gs pos="100000">
                <a:srgbClr val="1552E8"/>
              </a:gs>
            </a:gsLst>
            <a:lin ang="18900000" scaled="1"/>
          </a:gradFill>
          <a:ln/>
        </p:spPr>
      </p:sp>
      <p:sp>
        <p:nvSpPr>
          <p:cNvPr id="20" name="Text 18"/>
          <p:cNvSpPr/>
          <p:nvPr/>
        </p:nvSpPr>
        <p:spPr>
          <a:xfrm>
            <a:off x="8097520" y="1775460"/>
            <a:ext cx="3023870" cy="76200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a:off x="9083675" y="5783580"/>
            <a:ext cx="1052195" cy="121920"/>
          </a:xfrm>
          <a:prstGeom prst="ellipse">
            <a:avLst/>
          </a:prstGeom>
          <a:solidFill>
            <a:srgbClr val="49B2FE">
              <a:alpha val="65098"/>
            </a:srgbClr>
          </a:solidFill>
          <a:ln/>
        </p:spPr>
      </p:sp>
      <p:sp>
        <p:nvSpPr>
          <p:cNvPr id="22" name="Text 20"/>
          <p:cNvSpPr/>
          <p:nvPr/>
        </p:nvSpPr>
        <p:spPr>
          <a:xfrm>
            <a:off x="9083675" y="5783580"/>
            <a:ext cx="1052195" cy="121920"/>
          </a:xfrm>
          <a:prstGeom prst="rect">
            <a:avLst/>
          </a:prstGeom>
          <a:noFill/>
          <a:ln/>
        </p:spPr>
        <p:txBody>
          <a:bodyPr wrap="square" lIns="45720" tIns="91440" rIns="91440" bIns="45720" rtlCol="0" anchor="ctr"/>
          <a:lstStyle/>
          <a:p>
            <a:pPr>
              <a:lnSpc>
                <a:spcPct val="100000"/>
              </a:lnSpc>
            </a:pPr>
            <a:endParaRPr lang="en-US" sz="1600" dirty="0"/>
          </a:p>
        </p:txBody>
      </p:sp>
      <p:sp>
        <p:nvSpPr>
          <p:cNvPr id="23" name="Text 21"/>
          <p:cNvSpPr/>
          <p:nvPr/>
        </p:nvSpPr>
        <p:spPr>
          <a:xfrm>
            <a:off x="1264920" y="1833880"/>
            <a:ext cx="2556510"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FFFFFF"/>
                </a:solidFill>
                <a:latin typeface="MiSans" pitchFamily="34" charset="0"/>
                <a:ea typeface="MiSans" pitchFamily="34" charset="-122"/>
                <a:cs typeface="MiSans" pitchFamily="34" charset="-120"/>
              </a:rPr>
              <a:t>Bayesian Optimization</a:t>
            </a:r>
            <a:endParaRPr lang="en-US" sz="1600" dirty="0"/>
          </a:p>
        </p:txBody>
      </p:sp>
      <p:sp>
        <p:nvSpPr>
          <p:cNvPr id="24" name="Text 22"/>
          <p:cNvSpPr/>
          <p:nvPr/>
        </p:nvSpPr>
        <p:spPr>
          <a:xfrm>
            <a:off x="1136015" y="2593340"/>
            <a:ext cx="2814320" cy="2141934"/>
          </a:xfrm>
          <a:prstGeom prst="rect">
            <a:avLst/>
          </a:prstGeom>
          <a:noFill/>
          <a:ln/>
        </p:spPr>
        <p:txBody>
          <a:bodyPr wrap="square" lIns="91440" tIns="45720" rIns="91440" bIns="45720" rtlCol="0" anchor="t">
            <a:spAutoFit/>
          </a:bodyPr>
          <a:lstStyle/>
          <a:p>
            <a:pPr>
              <a:lnSpc>
                <a:spcPct val="100000"/>
              </a:lnSpc>
            </a:pPr>
            <a:r>
              <a:rPr lang="en-US" sz="1600" dirty="0">
                <a:solidFill>
                  <a:srgbClr val="000000"/>
                </a:solidFill>
                <a:latin typeface="MiSans" pitchFamily="34" charset="0"/>
                <a:ea typeface="MiSans" pitchFamily="34" charset="-122"/>
                <a:cs typeface="MiSans" pitchFamily="34" charset="-120"/>
              </a:rPr>
              <a:t>Bayesian optimization is a probabilistic approach to hyperparameter tuning that efficiently explores the parameter space, reducing the number of iterations needed to find optimal values.</a:t>
            </a:r>
            <a:endParaRPr lang="en-US" sz="1600" dirty="0"/>
          </a:p>
        </p:txBody>
      </p:sp>
      <p:sp>
        <p:nvSpPr>
          <p:cNvPr id="25" name="Text 23"/>
          <p:cNvSpPr/>
          <p:nvPr/>
        </p:nvSpPr>
        <p:spPr>
          <a:xfrm>
            <a:off x="4798060" y="1437640"/>
            <a:ext cx="2556510" cy="597892"/>
          </a:xfrm>
          <a:prstGeom prst="rect">
            <a:avLst/>
          </a:prstGeom>
          <a:noFill/>
          <a:ln/>
        </p:spPr>
        <p:txBody>
          <a:bodyPr wrap="square" lIns="91440" tIns="45720" rIns="91440" bIns="45720" rtlCol="0" anchor="t">
            <a:spAutoFit/>
          </a:bodyPr>
          <a:lstStyle/>
          <a:p>
            <a:pPr>
              <a:lnSpc>
                <a:spcPct val="100000"/>
              </a:lnSpc>
            </a:pPr>
            <a:r>
              <a:rPr lang="en-US" sz="1800" b="1" dirty="0">
                <a:solidFill>
                  <a:srgbClr val="FFFFFF"/>
                </a:solidFill>
                <a:latin typeface="MiSans" pitchFamily="34" charset="0"/>
                <a:ea typeface="MiSans" pitchFamily="34" charset="-122"/>
                <a:cs typeface="MiSans" pitchFamily="34" charset="-120"/>
              </a:rPr>
              <a:t>Evolutionary Algorithms</a:t>
            </a:r>
            <a:endParaRPr lang="en-US" sz="1600" dirty="0"/>
          </a:p>
        </p:txBody>
      </p:sp>
      <p:sp>
        <p:nvSpPr>
          <p:cNvPr id="26" name="Text 24"/>
          <p:cNvSpPr/>
          <p:nvPr/>
        </p:nvSpPr>
        <p:spPr>
          <a:xfrm>
            <a:off x="4669155" y="2197100"/>
            <a:ext cx="2814320" cy="2141934"/>
          </a:xfrm>
          <a:prstGeom prst="rect">
            <a:avLst/>
          </a:prstGeom>
          <a:noFill/>
          <a:ln/>
        </p:spPr>
        <p:txBody>
          <a:bodyPr wrap="square" lIns="91440" tIns="45720" rIns="91440" bIns="45720" rtlCol="0" anchor="t">
            <a:spAutoFit/>
          </a:bodyPr>
          <a:lstStyle/>
          <a:p>
            <a:pPr>
              <a:lnSpc>
                <a:spcPct val="100000"/>
              </a:lnSpc>
            </a:pPr>
            <a:r>
              <a:rPr lang="en-US" sz="1600" dirty="0">
                <a:solidFill>
                  <a:srgbClr val="000000"/>
                </a:solidFill>
                <a:latin typeface="MiSans" pitchFamily="34" charset="0"/>
                <a:ea typeface="MiSans" pitchFamily="34" charset="-122"/>
                <a:cs typeface="MiSans" pitchFamily="34" charset="-120"/>
              </a:rPr>
              <a:t>Evolutionary algorithms mimic natural selection to optimize hyperparameters. They iteratively improve solutions through selection, crossover, and mutation, leading to better model performance.</a:t>
            </a:r>
            <a:endParaRPr lang="en-US" sz="1600" dirty="0"/>
          </a:p>
        </p:txBody>
      </p:sp>
      <p:sp>
        <p:nvSpPr>
          <p:cNvPr id="27" name="Text 25"/>
          <p:cNvSpPr/>
          <p:nvPr/>
        </p:nvSpPr>
        <p:spPr>
          <a:xfrm>
            <a:off x="8331200" y="1833880"/>
            <a:ext cx="2556510"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FFFFFF"/>
                </a:solidFill>
                <a:latin typeface="MiSans" pitchFamily="34" charset="0"/>
                <a:ea typeface="MiSans" pitchFamily="34" charset="-122"/>
                <a:cs typeface="MiSans" pitchFamily="34" charset="-120"/>
              </a:rPr>
              <a:t>Popular Tools</a:t>
            </a:r>
            <a:endParaRPr lang="en-US" sz="1600" dirty="0"/>
          </a:p>
        </p:txBody>
      </p:sp>
      <p:sp>
        <p:nvSpPr>
          <p:cNvPr id="28" name="Text 26"/>
          <p:cNvSpPr/>
          <p:nvPr/>
        </p:nvSpPr>
        <p:spPr>
          <a:xfrm>
            <a:off x="8202295" y="2593340"/>
            <a:ext cx="2814320" cy="2141934"/>
          </a:xfrm>
          <a:prstGeom prst="rect">
            <a:avLst/>
          </a:prstGeom>
          <a:noFill/>
          <a:ln/>
        </p:spPr>
        <p:txBody>
          <a:bodyPr wrap="square" lIns="91440" tIns="45720" rIns="91440" bIns="45720" rtlCol="0" anchor="t">
            <a:spAutoFit/>
          </a:bodyPr>
          <a:lstStyle/>
          <a:p>
            <a:pPr>
              <a:lnSpc>
                <a:spcPct val="100000"/>
              </a:lnSpc>
            </a:pPr>
            <a:r>
              <a:rPr lang="en-US" sz="1600" dirty="0">
                <a:solidFill>
                  <a:srgbClr val="000000"/>
                </a:solidFill>
                <a:latin typeface="MiSans" pitchFamily="34" charset="0"/>
                <a:ea typeface="MiSans" pitchFamily="34" charset="-122"/>
                <a:cs typeface="MiSans" pitchFamily="34" charset="-120"/>
              </a:rPr>
              <a:t>Tools like Optuna, Hyperopt, and Ray Tune provide powerful frameworks for hyperparameter optimization, making it easier to fine-tune models for optimal performance.</a:t>
            </a:r>
            <a:endParaRPr lang="en-US" sz="1600" dirty="0"/>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957580" y="603885"/>
            <a:ext cx="9799955" cy="499467"/>
          </a:xfrm>
          <a:prstGeom prst="rect">
            <a:avLst/>
          </a:prstGeom>
          <a:noFill/>
          <a:ln/>
        </p:spPr>
        <p:txBody>
          <a:bodyPr wrap="square" lIns="91440" tIns="45720" rIns="91440" bIns="45720" rtlCol="0" anchor="t">
            <a:spAutoFit/>
          </a:bodyPr>
          <a:lstStyle/>
          <a:p>
            <a:pPr algn="r">
              <a:lnSpc>
                <a:spcPct val="100000"/>
              </a:lnSpc>
            </a:pPr>
            <a:r>
              <a:rPr lang="en-US" sz="3200" b="1" dirty="0">
                <a:solidFill>
                  <a:srgbClr val="018EF4"/>
                </a:solidFill>
                <a:latin typeface="MiSans" pitchFamily="34" charset="0"/>
                <a:ea typeface="MiSans" pitchFamily="34" charset="-122"/>
                <a:cs typeface="MiSans" pitchFamily="34" charset="-120"/>
              </a:rPr>
              <a:t>Transfer Learning Power</a:t>
            </a:r>
            <a:endParaRPr lang="en-US" sz="1600" dirty="0"/>
          </a:p>
        </p:txBody>
      </p:sp>
      <p:sp>
        <p:nvSpPr>
          <p:cNvPr id="3" name="Shape 1"/>
          <p:cNvSpPr/>
          <p:nvPr/>
        </p:nvSpPr>
        <p:spPr>
          <a:xfrm>
            <a:off x="635" y="5362575"/>
            <a:ext cx="12191365" cy="1495425"/>
          </a:xfrm>
          <a:prstGeom prst="rect">
            <a:avLst/>
          </a:prstGeom>
          <a:gradFill flip="none" rotWithShape="1">
            <a:gsLst>
              <a:gs pos="0">
                <a:srgbClr val="49B2FE"/>
              </a:gs>
              <a:gs pos="100000">
                <a:srgbClr val="1552E8"/>
              </a:gs>
            </a:gsLst>
            <a:lin ang="18900000" scaled="1"/>
          </a:gradFill>
          <a:ln/>
        </p:spPr>
      </p:sp>
      <p:sp>
        <p:nvSpPr>
          <p:cNvPr id="4" name="Text 2"/>
          <p:cNvSpPr/>
          <p:nvPr/>
        </p:nvSpPr>
        <p:spPr>
          <a:xfrm>
            <a:off x="635" y="5362575"/>
            <a:ext cx="12191365" cy="1495425"/>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3"/>
          <p:cNvSpPr/>
          <p:nvPr/>
        </p:nvSpPr>
        <p:spPr>
          <a:xfrm>
            <a:off x="5813425" y="2110740"/>
            <a:ext cx="5360035" cy="2709545"/>
          </a:xfrm>
          <a:custGeom>
            <a:avLst/>
            <a:gdLst/>
            <a:ahLst/>
            <a:cxnLst/>
            <a:rect l="l" t="t" r="r" b="b"/>
            <a:pathLst>
              <a:path w="5360035" h="2709545">
                <a:moveTo>
                  <a:pt x="4633675" y="2709545"/>
                </a:moveTo>
                <a:lnTo>
                  <a:pt x="0" y="2709545"/>
                </a:lnTo>
                <a:lnTo>
                  <a:pt x="726360" y="0"/>
                </a:lnTo>
                <a:lnTo>
                  <a:pt x="5360035" y="0"/>
                </a:lnTo>
                <a:close/>
              </a:path>
            </a:pathLst>
          </a:custGeom>
          <a:gradFill flip="none" rotWithShape="1">
            <a:gsLst>
              <a:gs pos="0">
                <a:srgbClr val="BCD0F7">
                  <a:alpha val="0"/>
                </a:srgbClr>
              </a:gs>
              <a:gs pos="20000">
                <a:srgbClr val="BCD0F7">
                  <a:alpha val="0"/>
                </a:srgbClr>
              </a:gs>
              <a:gs pos="100000">
                <a:srgbClr val="BCD0F7">
                  <a:alpha val="40000"/>
                </a:srgbClr>
              </a:gs>
            </a:gsLst>
            <a:lin ang="10800000" scaled="1"/>
          </a:gradFill>
          <a:ln/>
        </p:spPr>
      </p:sp>
      <p:sp>
        <p:nvSpPr>
          <p:cNvPr id="6" name="Text 4"/>
          <p:cNvSpPr/>
          <p:nvPr/>
        </p:nvSpPr>
        <p:spPr>
          <a:xfrm>
            <a:off x="5813425" y="2110740"/>
            <a:ext cx="5360035" cy="2709545"/>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5"/>
          <p:cNvSpPr/>
          <p:nvPr/>
        </p:nvSpPr>
        <p:spPr>
          <a:xfrm>
            <a:off x="5921375" y="2241550"/>
            <a:ext cx="5360035" cy="2709545"/>
          </a:xfrm>
          <a:custGeom>
            <a:avLst/>
            <a:gdLst/>
            <a:ahLst/>
            <a:cxnLst/>
            <a:rect l="l" t="t" r="r" b="b"/>
            <a:pathLst>
              <a:path w="5360035" h="2709545">
                <a:moveTo>
                  <a:pt x="4633675" y="2709545"/>
                </a:moveTo>
                <a:lnTo>
                  <a:pt x="0" y="2709545"/>
                </a:lnTo>
                <a:lnTo>
                  <a:pt x="726360" y="0"/>
                </a:lnTo>
                <a:lnTo>
                  <a:pt x="5360035" y="0"/>
                </a:lnTo>
                <a:close/>
              </a:path>
            </a:pathLst>
          </a:custGeom>
          <a:solidFill>
            <a:srgbClr val="FFFFFF"/>
          </a:solidFill>
          <a:ln w="28575">
            <a:gradFill flip="none" rotWithShape="1">
              <a:gsLst>
                <a:gs pos="0">
                  <a:srgbClr val="BCD0F7">
                    <a:alpha val="0"/>
                  </a:srgbClr>
                </a:gs>
                <a:gs pos="30000">
                  <a:srgbClr val="BCD0F7">
                    <a:alpha val="0"/>
                  </a:srgbClr>
                </a:gs>
                <a:gs pos="100000">
                  <a:srgbClr val="91B1F1"/>
                </a:gs>
              </a:gsLst>
              <a:lin ang="10800000" scaled="1"/>
            </a:gradFill>
            <a:prstDash val="solid"/>
          </a:ln>
        </p:spPr>
      </p:sp>
      <p:sp>
        <p:nvSpPr>
          <p:cNvPr id="8" name="Text 6"/>
          <p:cNvSpPr/>
          <p:nvPr/>
        </p:nvSpPr>
        <p:spPr>
          <a:xfrm>
            <a:off x="5921375" y="2241550"/>
            <a:ext cx="5360035" cy="2709545"/>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p:cNvSpPr/>
          <p:nvPr/>
        </p:nvSpPr>
        <p:spPr>
          <a:xfrm>
            <a:off x="915670" y="1682115"/>
            <a:ext cx="5360035" cy="2709545"/>
          </a:xfrm>
          <a:custGeom>
            <a:avLst/>
            <a:gdLst/>
            <a:ahLst/>
            <a:cxnLst/>
            <a:rect l="l" t="t" r="r" b="b"/>
            <a:pathLst>
              <a:path w="5360035" h="2709545">
                <a:moveTo>
                  <a:pt x="4633675" y="2709545"/>
                </a:moveTo>
                <a:lnTo>
                  <a:pt x="0" y="2709545"/>
                </a:lnTo>
                <a:lnTo>
                  <a:pt x="726360" y="0"/>
                </a:lnTo>
                <a:lnTo>
                  <a:pt x="5360035" y="0"/>
                </a:lnTo>
                <a:close/>
              </a:path>
            </a:pathLst>
          </a:custGeom>
          <a:gradFill flip="none" rotWithShape="1">
            <a:gsLst>
              <a:gs pos="0">
                <a:srgbClr val="92D1FE">
                  <a:alpha val="0"/>
                </a:srgbClr>
              </a:gs>
              <a:gs pos="20000">
                <a:srgbClr val="92D1FE">
                  <a:alpha val="0"/>
                </a:srgbClr>
              </a:gs>
              <a:gs pos="100000">
                <a:srgbClr val="92D1FE">
                  <a:alpha val="40000"/>
                </a:srgbClr>
              </a:gs>
            </a:gsLst>
            <a:lin ang="0" scaled="1"/>
          </a:gradFill>
          <a:ln/>
        </p:spPr>
      </p:sp>
      <p:sp>
        <p:nvSpPr>
          <p:cNvPr id="10" name="Text 8"/>
          <p:cNvSpPr/>
          <p:nvPr/>
        </p:nvSpPr>
        <p:spPr>
          <a:xfrm>
            <a:off x="915670" y="1682115"/>
            <a:ext cx="5360035" cy="2709545"/>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a:off x="819785" y="1556385"/>
            <a:ext cx="5360035" cy="2709545"/>
          </a:xfrm>
          <a:custGeom>
            <a:avLst/>
            <a:gdLst/>
            <a:ahLst/>
            <a:cxnLst/>
            <a:rect l="l" t="t" r="r" b="b"/>
            <a:pathLst>
              <a:path w="5360035" h="2709545">
                <a:moveTo>
                  <a:pt x="4633675" y="2709545"/>
                </a:moveTo>
                <a:lnTo>
                  <a:pt x="0" y="2709545"/>
                </a:lnTo>
                <a:lnTo>
                  <a:pt x="726360" y="0"/>
                </a:lnTo>
                <a:lnTo>
                  <a:pt x="5360035" y="0"/>
                </a:lnTo>
                <a:close/>
              </a:path>
            </a:pathLst>
          </a:custGeom>
          <a:solidFill>
            <a:srgbClr val="FFFFFF"/>
          </a:solidFill>
          <a:ln w="19050">
            <a:gradFill flip="none" rotWithShape="1">
              <a:gsLst>
                <a:gs pos="0">
                  <a:srgbClr val="92D1FE">
                    <a:alpha val="0"/>
                  </a:srgbClr>
                </a:gs>
                <a:gs pos="30000">
                  <a:srgbClr val="92D1FE">
                    <a:alpha val="0"/>
                  </a:srgbClr>
                </a:gs>
                <a:gs pos="100000">
                  <a:srgbClr val="49B2FE"/>
                </a:gs>
              </a:gsLst>
              <a:lin ang="0" scaled="1"/>
            </a:gradFill>
            <a:prstDash val="solid"/>
          </a:ln>
        </p:spPr>
      </p:sp>
      <p:sp>
        <p:nvSpPr>
          <p:cNvPr id="12" name="Text 10"/>
          <p:cNvSpPr/>
          <p:nvPr/>
        </p:nvSpPr>
        <p:spPr>
          <a:xfrm>
            <a:off x="819785" y="1556385"/>
            <a:ext cx="5360035" cy="2709545"/>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a:off x="4199255" y="1338990"/>
            <a:ext cx="1457325" cy="504006"/>
          </a:xfrm>
          <a:prstGeom prst="parallelogram">
            <a:avLst>
              <a:gd name="adj" fmla="val 20892"/>
            </a:avLst>
          </a:prstGeom>
          <a:solidFill>
            <a:srgbClr val="49B2FE"/>
          </a:solidFill>
          <a:ln/>
        </p:spPr>
      </p:sp>
      <p:sp>
        <p:nvSpPr>
          <p:cNvPr id="14" name="Text 12"/>
          <p:cNvSpPr/>
          <p:nvPr/>
        </p:nvSpPr>
        <p:spPr>
          <a:xfrm>
            <a:off x="4199255" y="1338990"/>
            <a:ext cx="1457325" cy="504006"/>
          </a:xfrm>
          <a:prstGeom prst="rect">
            <a:avLst/>
          </a:prstGeom>
          <a:noFill/>
          <a:ln/>
        </p:spPr>
        <p:txBody>
          <a:bodyPr wrap="square" lIns="45720" tIns="91440" rIns="91440" bIns="45720" rtlCol="0" anchor="ctr"/>
          <a:lstStyle/>
          <a:p>
            <a:pPr algn="ctr">
              <a:lnSpc>
                <a:spcPct val="100000"/>
              </a:lnSpc>
            </a:pPr>
            <a:r>
              <a:rPr lang="en-US" sz="1900" b="1" dirty="0">
                <a:solidFill>
                  <a:srgbClr val="FFFFFF"/>
                </a:solidFill>
                <a:latin typeface="MiSans" pitchFamily="34" charset="0"/>
                <a:ea typeface="MiSans" pitchFamily="34" charset="-122"/>
                <a:cs typeface="MiSans" pitchFamily="34" charset="-120"/>
              </a:rPr>
              <a:t>01</a:t>
            </a:r>
            <a:endParaRPr lang="en-US" sz="1600" dirty="0"/>
          </a:p>
        </p:txBody>
      </p:sp>
      <p:sp>
        <p:nvSpPr>
          <p:cNvPr id="15" name="Text 13"/>
          <p:cNvSpPr/>
          <p:nvPr/>
        </p:nvSpPr>
        <p:spPr>
          <a:xfrm>
            <a:off x="1254760" y="2092325"/>
            <a:ext cx="3806190" cy="369570"/>
          </a:xfrm>
          <a:prstGeom prst="rect">
            <a:avLst/>
          </a:prstGeom>
          <a:noFill/>
          <a:ln/>
        </p:spPr>
        <p:txBody>
          <a:bodyPr wrap="square" lIns="0" tIns="0" rIns="0" bIns="0" rtlCol="0" anchor="t"/>
          <a:lstStyle/>
          <a:p>
            <a:pPr algn="r">
              <a:lnSpc>
                <a:spcPct val="100000"/>
              </a:lnSpc>
            </a:pPr>
            <a:r>
              <a:rPr lang="en-US" sz="1800" b="1" dirty="0">
                <a:solidFill>
                  <a:srgbClr val="000000"/>
                </a:solidFill>
                <a:latin typeface="MiSans" pitchFamily="34" charset="0"/>
                <a:ea typeface="MiSans" pitchFamily="34" charset="-122"/>
                <a:cs typeface="MiSans" pitchFamily="34" charset="-120"/>
              </a:rPr>
              <a:t>Pre-trained Models</a:t>
            </a:r>
            <a:endParaRPr lang="en-US" sz="1600" dirty="0"/>
          </a:p>
        </p:txBody>
      </p:sp>
      <p:sp>
        <p:nvSpPr>
          <p:cNvPr id="16" name="Text 14"/>
          <p:cNvSpPr/>
          <p:nvPr/>
        </p:nvSpPr>
        <p:spPr>
          <a:xfrm>
            <a:off x="827405" y="2514600"/>
            <a:ext cx="4232910" cy="1332865"/>
          </a:xfrm>
          <a:prstGeom prst="rect">
            <a:avLst/>
          </a:prstGeom>
          <a:noFill/>
          <a:ln/>
        </p:spPr>
        <p:txBody>
          <a:bodyPr wrap="square" lIns="0" tIns="0" rIns="0" bIns="0" rtlCol="0" anchor="t"/>
          <a:lstStyle/>
          <a:p>
            <a:pPr>
              <a:lnSpc>
                <a:spcPct val="130000"/>
              </a:lnSpc>
            </a:pPr>
            <a:r>
              <a:rPr lang="en-US" sz="1400" dirty="0">
                <a:solidFill>
                  <a:srgbClr val="000000"/>
                </a:solidFill>
                <a:latin typeface="MiSans" pitchFamily="34" charset="0"/>
                <a:ea typeface="MiSans" pitchFamily="34" charset="-122"/>
                <a:cs typeface="MiSans" pitchFamily="34" charset="-120"/>
              </a:rPr>
              <a:t>Transfer learning leverages pre-trained models on large datasets, allowing them to be fine-tuned for specific tasks with minimal additional training. This saves time and computational resources.</a:t>
            </a:r>
            <a:endParaRPr lang="en-US" sz="1600" dirty="0"/>
          </a:p>
        </p:txBody>
      </p:sp>
      <p:sp>
        <p:nvSpPr>
          <p:cNvPr id="17" name="Shape 15"/>
          <p:cNvSpPr/>
          <p:nvPr/>
        </p:nvSpPr>
        <p:spPr>
          <a:xfrm>
            <a:off x="6471285" y="4613685"/>
            <a:ext cx="1457325" cy="504006"/>
          </a:xfrm>
          <a:prstGeom prst="parallelogram">
            <a:avLst>
              <a:gd name="adj" fmla="val 20892"/>
            </a:avLst>
          </a:prstGeom>
          <a:solidFill>
            <a:srgbClr val="2A76EA"/>
          </a:solidFill>
          <a:ln/>
        </p:spPr>
      </p:sp>
      <p:sp>
        <p:nvSpPr>
          <p:cNvPr id="18" name="Text 16"/>
          <p:cNvSpPr/>
          <p:nvPr/>
        </p:nvSpPr>
        <p:spPr>
          <a:xfrm>
            <a:off x="6471285" y="4613685"/>
            <a:ext cx="1457325" cy="504006"/>
          </a:xfrm>
          <a:prstGeom prst="rect">
            <a:avLst/>
          </a:prstGeom>
          <a:noFill/>
          <a:ln/>
        </p:spPr>
        <p:txBody>
          <a:bodyPr wrap="square" lIns="45720" tIns="91440" rIns="91440" bIns="45720" rtlCol="0" anchor="ctr"/>
          <a:lstStyle/>
          <a:p>
            <a:pPr algn="ctr">
              <a:lnSpc>
                <a:spcPct val="100000"/>
              </a:lnSpc>
            </a:pPr>
            <a:r>
              <a:rPr lang="en-US" sz="1900" b="1" dirty="0">
                <a:solidFill>
                  <a:srgbClr val="FFFFFF"/>
                </a:solidFill>
                <a:latin typeface="MiSans" pitchFamily="34" charset="0"/>
                <a:ea typeface="MiSans" pitchFamily="34" charset="-122"/>
                <a:cs typeface="MiSans" pitchFamily="34" charset="-120"/>
              </a:rPr>
              <a:t>02</a:t>
            </a:r>
            <a:endParaRPr lang="en-US" sz="1600" dirty="0"/>
          </a:p>
        </p:txBody>
      </p:sp>
      <p:sp>
        <p:nvSpPr>
          <p:cNvPr id="19" name="Text 17"/>
          <p:cNvSpPr/>
          <p:nvPr/>
        </p:nvSpPr>
        <p:spPr>
          <a:xfrm>
            <a:off x="6994525" y="2595245"/>
            <a:ext cx="3806825" cy="369570"/>
          </a:xfrm>
          <a:prstGeom prst="rect">
            <a:avLst/>
          </a:prstGeom>
          <a:noFill/>
          <a:ln/>
        </p:spPr>
        <p:txBody>
          <a:bodyPr wrap="square" lIns="0" tIns="0" rIns="0" bIns="0" rtlCol="0" anchor="t"/>
          <a:lstStyle/>
          <a:p>
            <a:pPr>
              <a:lnSpc>
                <a:spcPct val="100000"/>
              </a:lnSpc>
            </a:pPr>
            <a:r>
              <a:rPr lang="en-US" sz="1800" b="1" dirty="0">
                <a:solidFill>
                  <a:srgbClr val="000000"/>
                </a:solidFill>
                <a:latin typeface="MiSans" pitchFamily="34" charset="0"/>
                <a:ea typeface="MiSans" pitchFamily="34" charset="-122"/>
                <a:cs typeface="MiSans" pitchFamily="34" charset="-120"/>
              </a:rPr>
              <a:t>Fine-Tuning</a:t>
            </a:r>
            <a:endParaRPr lang="en-US" sz="1600" dirty="0"/>
          </a:p>
        </p:txBody>
      </p:sp>
      <p:sp>
        <p:nvSpPr>
          <p:cNvPr id="20" name="Text 18"/>
          <p:cNvSpPr/>
          <p:nvPr/>
        </p:nvSpPr>
        <p:spPr>
          <a:xfrm>
            <a:off x="6995160" y="3017520"/>
            <a:ext cx="4233600" cy="1143397"/>
          </a:xfrm>
          <a:prstGeom prst="rect">
            <a:avLst/>
          </a:prstGeom>
          <a:noFill/>
          <a:ln/>
        </p:spPr>
        <p:txBody>
          <a:bodyPr wrap="square" lIns="0" tIns="0" rIns="0" bIns="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Fine-tuning involves adjusting the pre-trained model's weights to fit the new task. This process adapts the model to the specific characteristics of the new dataset, improving its accuracy.</a:t>
            </a:r>
            <a:endParaRPr lang="en-US" sz="1600"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7185025" y="3175"/>
            <a:ext cx="5147310" cy="6854825"/>
          </a:xfrm>
          <a:custGeom>
            <a:avLst/>
            <a:gdLst/>
            <a:ahLst/>
            <a:cxnLst/>
            <a:rect l="l" t="t" r="r" b="b"/>
            <a:pathLst>
              <a:path w="5147310" h="6854825">
                <a:moveTo>
                  <a:pt x="5147310" y="0"/>
                </a:moveTo>
                <a:lnTo>
                  <a:pt x="5147310" y="6854825"/>
                </a:lnTo>
                <a:lnTo>
                  <a:pt x="1278757" y="6854825"/>
                </a:lnTo>
                <a:cubicBezTo>
                  <a:pt x="527480" y="6135068"/>
                  <a:pt x="-11491" y="4621929"/>
                  <a:pt x="0" y="3557527"/>
                </a:cubicBezTo>
                <a:lnTo>
                  <a:pt x="0" y="3499134"/>
                </a:lnTo>
                <a:lnTo>
                  <a:pt x="1094" y="3441376"/>
                </a:lnTo>
                <a:lnTo>
                  <a:pt x="547" y="3370924"/>
                </a:lnTo>
                <a:cubicBezTo>
                  <a:pt x="-33378" y="2050100"/>
                  <a:pt x="651690" y="660729"/>
                  <a:pt x="1303380" y="0"/>
                </a:cubicBezTo>
                <a:lnTo>
                  <a:pt x="5147310" y="0"/>
                </a:lnTo>
                <a:close/>
              </a:path>
            </a:pathLst>
          </a:custGeom>
          <a:gradFill flip="none" rotWithShape="1">
            <a:gsLst>
              <a:gs pos="0">
                <a:srgbClr val="49B2FE"/>
              </a:gs>
              <a:gs pos="100000">
                <a:srgbClr val="1552E8"/>
              </a:gs>
            </a:gsLst>
            <a:lin ang="18900000" scaled="1"/>
          </a:gradFill>
          <a:ln/>
        </p:spPr>
      </p:sp>
      <p:sp>
        <p:nvSpPr>
          <p:cNvPr id="3" name="Text 1"/>
          <p:cNvSpPr/>
          <p:nvPr/>
        </p:nvSpPr>
        <p:spPr>
          <a:xfrm>
            <a:off x="7185025" y="3175"/>
            <a:ext cx="5147310" cy="685482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9-02-14:36:45-d2r90v9e3tpg8rchuqfg.png"/>
          <p:cNvPicPr>
            <a:picLocks noChangeAspect="1"/>
          </p:cNvPicPr>
          <p:nvPr/>
        </p:nvPicPr>
        <p:blipFill>
          <a:blip r:embed="rId3"/>
          <a:stretch>
            <a:fillRect/>
          </a:stretch>
        </p:blipFill>
        <p:spPr>
          <a:xfrm>
            <a:off x="7557770" y="0"/>
            <a:ext cx="5121910" cy="6858000"/>
          </a:xfrm>
          <a:prstGeom prst="rect">
            <a:avLst/>
          </a:prstGeom>
        </p:spPr>
      </p:pic>
      <p:sp>
        <p:nvSpPr>
          <p:cNvPr id="5" name="Text 2"/>
          <p:cNvSpPr/>
          <p:nvPr/>
        </p:nvSpPr>
        <p:spPr>
          <a:xfrm>
            <a:off x="957580" y="603885"/>
            <a:ext cx="97999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018EF4"/>
                </a:solidFill>
                <a:latin typeface="MiSans" pitchFamily="34" charset="0"/>
                <a:ea typeface="MiSans" pitchFamily="34" charset="-122"/>
                <a:cs typeface="MiSans" pitchFamily="34" charset="-120"/>
              </a:rPr>
              <a:t>Reinforcement Learning Tuning</a:t>
            </a:r>
            <a:endParaRPr lang="en-US" sz="1600" dirty="0"/>
          </a:p>
        </p:txBody>
      </p:sp>
      <p:sp>
        <p:nvSpPr>
          <p:cNvPr id="6" name="Shape 3"/>
          <p:cNvSpPr/>
          <p:nvPr/>
        </p:nvSpPr>
        <p:spPr>
          <a:xfrm>
            <a:off x="6731000" y="5648960"/>
            <a:ext cx="240030" cy="325755"/>
          </a:xfrm>
          <a:prstGeom prst="rect">
            <a:avLst/>
          </a:prstGeom>
          <a:solidFill>
            <a:srgbClr val="1552E8"/>
          </a:solidFill>
          <a:ln/>
        </p:spPr>
      </p:sp>
      <p:sp>
        <p:nvSpPr>
          <p:cNvPr id="7" name="Text 4"/>
          <p:cNvSpPr/>
          <p:nvPr/>
        </p:nvSpPr>
        <p:spPr>
          <a:xfrm>
            <a:off x="6731000" y="5648960"/>
            <a:ext cx="240030" cy="32575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5"/>
          <p:cNvSpPr/>
          <p:nvPr/>
        </p:nvSpPr>
        <p:spPr>
          <a:xfrm>
            <a:off x="6971030" y="5648960"/>
            <a:ext cx="228600" cy="325755"/>
          </a:xfrm>
          <a:prstGeom prst="rect">
            <a:avLst/>
          </a:prstGeom>
          <a:solidFill>
            <a:srgbClr val="49B2FE"/>
          </a:solidFill>
          <a:ln/>
        </p:spPr>
      </p:sp>
      <p:sp>
        <p:nvSpPr>
          <p:cNvPr id="9" name="Text 6"/>
          <p:cNvSpPr/>
          <p:nvPr/>
        </p:nvSpPr>
        <p:spPr>
          <a:xfrm>
            <a:off x="6971030" y="5648960"/>
            <a:ext cx="228600" cy="32575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Text 7"/>
          <p:cNvSpPr/>
          <p:nvPr/>
        </p:nvSpPr>
        <p:spPr>
          <a:xfrm>
            <a:off x="1045210" y="2395855"/>
            <a:ext cx="5806440" cy="429617"/>
          </a:xfrm>
          <a:prstGeom prst="rect">
            <a:avLst/>
          </a:prstGeom>
          <a:noFill/>
          <a:ln/>
        </p:spPr>
        <p:txBody>
          <a:bodyPr wrap="square" lIns="91440" tIns="45720" rIns="91440" bIns="45720" rtlCol="0" anchor="t">
            <a:spAutoFit/>
          </a:bodyPr>
          <a:lstStyle/>
          <a:p>
            <a:pPr algn="just">
              <a:lnSpc>
                <a:spcPct val="100000"/>
              </a:lnSpc>
            </a:pPr>
            <a:r>
              <a:rPr lang="en-US" sz="2800" b="1" dirty="0">
                <a:solidFill>
                  <a:srgbClr val="2B2F36"/>
                </a:solidFill>
                <a:latin typeface="MiSans" pitchFamily="34" charset="0"/>
                <a:ea typeface="MiSans" pitchFamily="34" charset="-122"/>
                <a:cs typeface="MiSans" pitchFamily="34" charset="-120"/>
              </a:rPr>
              <a:t>RL in Model Optimization</a:t>
            </a:r>
            <a:endParaRPr lang="en-US" sz="1600" dirty="0"/>
          </a:p>
        </p:txBody>
      </p:sp>
      <p:sp>
        <p:nvSpPr>
          <p:cNvPr id="11" name="Text 8"/>
          <p:cNvSpPr/>
          <p:nvPr/>
        </p:nvSpPr>
        <p:spPr>
          <a:xfrm>
            <a:off x="952500" y="3185795"/>
            <a:ext cx="5778500" cy="1981002"/>
          </a:xfrm>
          <a:prstGeom prst="rect">
            <a:avLst/>
          </a:prstGeom>
          <a:noFill/>
          <a:ln/>
        </p:spPr>
        <p:txBody>
          <a:bodyPr wrap="square" lIns="91440" tIns="45720" rIns="91440" bIns="45720" rtlCol="0" anchor="t">
            <a:spAutoFit/>
          </a:bodyPr>
          <a:lstStyle/>
          <a:p>
            <a:pPr>
              <a:lnSpc>
                <a:spcPct val="130000"/>
              </a:lnSpc>
            </a:pPr>
            <a:r>
              <a:rPr lang="en-US" sz="2000" dirty="0">
                <a:solidFill>
                  <a:srgbClr val="2B2F36"/>
                </a:solidFill>
                <a:latin typeface="MiSans" pitchFamily="34" charset="0"/>
                <a:ea typeface="MiSans" pitchFamily="34" charset="-122"/>
                <a:cs typeface="MiSans" pitchFamily="34" charset="-120"/>
              </a:rPr>
              <a:t>Reinforcement learning can be used to optimize model hyperparameters and architectures by treating them as actions and using validation performance as rewards, enabling iterative improvement.</a:t>
            </a:r>
            <a:endParaRPr lang="en-US" sz="1600" dirty="0"/>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36:44-d2r90v1e3tpg8rchuqc0.jpg"/>
          <p:cNvPicPr>
            <a:picLocks noChangeAspect="1"/>
          </p:cNvPicPr>
          <p:nvPr/>
        </p:nvPicPr>
        <p:blipFill>
          <a:blip r:embed="rId3"/>
          <a:srcRect l="3583" r="3583"/>
          <a:stretch/>
        </p:blipFill>
        <p:spPr>
          <a:xfrm>
            <a:off x="0" y="-20955"/>
            <a:ext cx="12192000" cy="6911975"/>
          </a:xfrm>
          <a:prstGeom prst="rect">
            <a:avLst/>
          </a:prstGeom>
        </p:spPr>
      </p:pic>
      <p:sp>
        <p:nvSpPr>
          <p:cNvPr id="3" name="Text 0"/>
          <p:cNvSpPr/>
          <p:nvPr/>
        </p:nvSpPr>
        <p:spPr>
          <a:xfrm>
            <a:off x="731520" y="1329690"/>
            <a:ext cx="2071370" cy="1781572"/>
          </a:xfrm>
          <a:prstGeom prst="rect">
            <a:avLst/>
          </a:prstGeom>
          <a:noFill/>
          <a:ln/>
        </p:spPr>
        <p:txBody>
          <a:bodyPr wrap="square" lIns="91440" tIns="45720" rIns="91440" bIns="45720" rtlCol="0" anchor="t">
            <a:spAutoFit/>
          </a:bodyPr>
          <a:lstStyle/>
          <a:p>
            <a:pPr>
              <a:lnSpc>
                <a:spcPct val="100000"/>
              </a:lnSpc>
            </a:pPr>
            <a:r>
              <a:rPr lang="en-US" sz="11500" b="1" dirty="0">
                <a:solidFill>
                  <a:srgbClr val="FFFFFF"/>
                </a:solidFill>
                <a:latin typeface="MiSans" pitchFamily="34" charset="0"/>
                <a:ea typeface="MiSans" pitchFamily="34" charset="-122"/>
                <a:cs typeface="MiSans" pitchFamily="34" charset="-120"/>
              </a:rPr>
              <a:t>05</a:t>
            </a:r>
            <a:endParaRPr lang="en-US" sz="1600" dirty="0"/>
          </a:p>
        </p:txBody>
      </p:sp>
      <p:sp>
        <p:nvSpPr>
          <p:cNvPr id="4" name="Text 1"/>
          <p:cNvSpPr/>
          <p:nvPr/>
        </p:nvSpPr>
        <p:spPr>
          <a:xfrm>
            <a:off x="731520" y="3013710"/>
            <a:ext cx="10987405" cy="736600"/>
          </a:xfrm>
          <a:prstGeom prst="rect">
            <a:avLst/>
          </a:prstGeom>
          <a:noFill/>
          <a:ln/>
        </p:spPr>
        <p:txBody>
          <a:bodyPr wrap="square" lIns="91440" tIns="45720" rIns="91440" bIns="45720" rtlCol="0" anchor="t">
            <a:spAutoFit/>
          </a:bodyPr>
          <a:lstStyle/>
          <a:p>
            <a:pPr>
              <a:lnSpc>
                <a:spcPct val="100000"/>
              </a:lnSpc>
            </a:pPr>
            <a:r>
              <a:rPr lang="en-US" sz="4800" b="1" dirty="0">
                <a:solidFill>
                  <a:srgbClr val="FFFFFF"/>
                </a:solidFill>
                <a:latin typeface="MiSans" pitchFamily="34" charset="0"/>
                <a:ea typeface="MiSans" pitchFamily="34" charset="-122"/>
                <a:cs typeface="MiSans" pitchFamily="34" charset="-120"/>
              </a:rPr>
              <a:t>Evaluation &amp; Explainability</a:t>
            </a:r>
            <a:endParaRPr lang="en-US" sz="1600" dirty="0"/>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957580" y="603885"/>
            <a:ext cx="97999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018EF4"/>
                </a:solidFill>
                <a:latin typeface="MiSans" pitchFamily="34" charset="0"/>
                <a:ea typeface="MiSans" pitchFamily="34" charset="-122"/>
                <a:cs typeface="MiSans" pitchFamily="34" charset="-120"/>
              </a:rPr>
              <a:t>Automated Metric Selection</a:t>
            </a:r>
            <a:endParaRPr lang="en-US" sz="1600" dirty="0"/>
          </a:p>
        </p:txBody>
      </p:sp>
      <p:sp>
        <p:nvSpPr>
          <p:cNvPr id="3" name="Shape 1"/>
          <p:cNvSpPr/>
          <p:nvPr/>
        </p:nvSpPr>
        <p:spPr>
          <a:xfrm>
            <a:off x="635" y="2037715"/>
            <a:ext cx="12191365" cy="1376045"/>
          </a:xfrm>
          <a:prstGeom prst="rect">
            <a:avLst/>
          </a:prstGeom>
          <a:gradFill flip="none" rotWithShape="1">
            <a:gsLst>
              <a:gs pos="0">
                <a:srgbClr val="49B2FE"/>
              </a:gs>
              <a:gs pos="100000">
                <a:srgbClr val="1552E8"/>
              </a:gs>
            </a:gsLst>
            <a:lin ang="18900000" scaled="1"/>
          </a:gradFill>
          <a:ln/>
        </p:spPr>
      </p:sp>
      <p:sp>
        <p:nvSpPr>
          <p:cNvPr id="4" name="Text 2"/>
          <p:cNvSpPr/>
          <p:nvPr/>
        </p:nvSpPr>
        <p:spPr>
          <a:xfrm>
            <a:off x="635" y="2037715"/>
            <a:ext cx="12191365" cy="1376045"/>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3"/>
          <p:cNvSpPr/>
          <p:nvPr/>
        </p:nvSpPr>
        <p:spPr>
          <a:xfrm>
            <a:off x="1553210" y="1925320"/>
            <a:ext cx="4359910" cy="4023360"/>
          </a:xfrm>
          <a:prstGeom prst="roundRect">
            <a:avLst>
              <a:gd name="adj" fmla="val 3066"/>
            </a:avLst>
          </a:prstGeom>
          <a:solidFill>
            <a:srgbClr val="FFFFFF"/>
          </a:solidFill>
          <a:ln w="19050">
            <a:gradFill flip="none" rotWithShape="1">
              <a:gsLst>
                <a:gs pos="0">
                  <a:srgbClr val="018EF4"/>
                </a:gs>
                <a:gs pos="30000">
                  <a:srgbClr val="018EF4"/>
                </a:gs>
                <a:gs pos="100000">
                  <a:srgbClr val="49B2FE"/>
                </a:gs>
              </a:gsLst>
              <a:lin ang="10800000" scaled="1"/>
            </a:gradFill>
            <a:prstDash val="solid"/>
          </a:ln>
        </p:spPr>
      </p:sp>
      <p:sp>
        <p:nvSpPr>
          <p:cNvPr id="6" name="Text 4"/>
          <p:cNvSpPr/>
          <p:nvPr/>
        </p:nvSpPr>
        <p:spPr>
          <a:xfrm>
            <a:off x="1553210" y="1925320"/>
            <a:ext cx="4359910" cy="402336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5"/>
          <p:cNvSpPr/>
          <p:nvPr/>
        </p:nvSpPr>
        <p:spPr>
          <a:xfrm>
            <a:off x="1768475" y="3101340"/>
            <a:ext cx="3893185" cy="0"/>
          </a:xfrm>
          <a:prstGeom prst="line">
            <a:avLst/>
          </a:prstGeom>
          <a:noFill/>
          <a:ln w="19050">
            <a:solidFill>
              <a:srgbClr val="015FA3"/>
            </a:solidFill>
            <a:prstDash val="solid"/>
            <a:headEnd type="none"/>
            <a:tailEnd type="none"/>
          </a:ln>
        </p:spPr>
      </p:sp>
      <p:sp>
        <p:nvSpPr>
          <p:cNvPr id="8" name="Shape 6"/>
          <p:cNvSpPr/>
          <p:nvPr/>
        </p:nvSpPr>
        <p:spPr>
          <a:xfrm>
            <a:off x="6374130" y="1925320"/>
            <a:ext cx="4359910" cy="4023360"/>
          </a:xfrm>
          <a:prstGeom prst="roundRect">
            <a:avLst>
              <a:gd name="adj" fmla="val 3066"/>
            </a:avLst>
          </a:prstGeom>
          <a:solidFill>
            <a:srgbClr val="FFFFFF"/>
          </a:solidFill>
          <a:ln w="19050">
            <a:gradFill flip="none" rotWithShape="1">
              <a:gsLst>
                <a:gs pos="0">
                  <a:srgbClr val="018EF4"/>
                </a:gs>
                <a:gs pos="30000">
                  <a:srgbClr val="018EF4"/>
                </a:gs>
                <a:gs pos="100000">
                  <a:srgbClr val="49B2FE"/>
                </a:gs>
              </a:gsLst>
              <a:lin ang="10800000" scaled="1"/>
            </a:gradFill>
            <a:prstDash val="solid"/>
          </a:ln>
        </p:spPr>
      </p:sp>
      <p:sp>
        <p:nvSpPr>
          <p:cNvPr id="9" name="Text 7"/>
          <p:cNvSpPr/>
          <p:nvPr/>
        </p:nvSpPr>
        <p:spPr>
          <a:xfrm>
            <a:off x="6374130" y="1925320"/>
            <a:ext cx="4359910" cy="402336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6589395" y="3101340"/>
            <a:ext cx="3893185" cy="0"/>
          </a:xfrm>
          <a:prstGeom prst="line">
            <a:avLst/>
          </a:prstGeom>
          <a:noFill/>
          <a:ln w="19050">
            <a:solidFill>
              <a:srgbClr val="015FA3"/>
            </a:solidFill>
            <a:prstDash val="solid"/>
            <a:headEnd type="none"/>
            <a:tailEnd type="none"/>
          </a:ln>
        </p:spPr>
      </p:sp>
      <p:sp>
        <p:nvSpPr>
          <p:cNvPr id="11" name="Text 9"/>
          <p:cNvSpPr/>
          <p:nvPr/>
        </p:nvSpPr>
        <p:spPr>
          <a:xfrm>
            <a:off x="1787525" y="2379345"/>
            <a:ext cx="3891915" cy="306784"/>
          </a:xfrm>
          <a:prstGeom prst="rect">
            <a:avLst/>
          </a:prstGeom>
          <a:noFill/>
          <a:ln/>
        </p:spPr>
        <p:txBody>
          <a:bodyPr wrap="square" lIns="91440" tIns="45720" rIns="91440" bIns="45720" rtlCol="0" anchor="t">
            <a:spAutoFit/>
          </a:bodyPr>
          <a:lstStyle/>
          <a:p>
            <a:pPr algn="just">
              <a:lnSpc>
                <a:spcPct val="100000"/>
              </a:lnSpc>
            </a:pPr>
            <a:r>
              <a:rPr lang="en-US" sz="2000" b="1" dirty="0">
                <a:solidFill>
                  <a:srgbClr val="015FA3"/>
                </a:solidFill>
                <a:latin typeface="MiSans" pitchFamily="34" charset="0"/>
                <a:ea typeface="MiSans" pitchFamily="34" charset="-122"/>
                <a:cs typeface="MiSans" pitchFamily="34" charset="-120"/>
              </a:rPr>
              <a:t>Metric Selection</a:t>
            </a:r>
            <a:endParaRPr lang="en-US" sz="1600" dirty="0"/>
          </a:p>
        </p:txBody>
      </p:sp>
      <p:sp>
        <p:nvSpPr>
          <p:cNvPr id="12" name="Text 10"/>
          <p:cNvSpPr/>
          <p:nvPr/>
        </p:nvSpPr>
        <p:spPr>
          <a:xfrm>
            <a:off x="1768475" y="3155315"/>
            <a:ext cx="3893185" cy="1706563"/>
          </a:xfrm>
          <a:prstGeom prst="rect">
            <a:avLst/>
          </a:prstGeom>
          <a:noFill/>
          <a:ln/>
        </p:spPr>
        <p:txBody>
          <a:bodyPr wrap="square" lIns="91440" tIns="45720" rIns="91440" bIns="45720" rtlCol="0" anchor="t">
            <a:spAutoFit/>
          </a:bodyPr>
          <a:lstStyle/>
          <a:p>
            <a:pPr>
              <a:lnSpc>
                <a:spcPct val="140000"/>
              </a:lnSpc>
            </a:pPr>
            <a:r>
              <a:rPr lang="en-US" sz="1600" dirty="0">
                <a:solidFill>
                  <a:srgbClr val="000000"/>
                </a:solidFill>
                <a:latin typeface="MiSans" pitchFamily="34" charset="0"/>
                <a:ea typeface="MiSans" pitchFamily="34" charset="-122"/>
                <a:cs typeface="MiSans" pitchFamily="34" charset="-120"/>
              </a:rPr>
              <a:t>AI advisors can automatically select the most appropriate performance metrics based on the problem type, data characteristics, and business goals, ensuring accurate model evaluation.</a:t>
            </a:r>
            <a:endParaRPr lang="en-US" sz="1600" dirty="0"/>
          </a:p>
        </p:txBody>
      </p:sp>
      <p:sp>
        <p:nvSpPr>
          <p:cNvPr id="13" name="Text 11"/>
          <p:cNvSpPr/>
          <p:nvPr/>
        </p:nvSpPr>
        <p:spPr>
          <a:xfrm>
            <a:off x="6608445" y="2379345"/>
            <a:ext cx="3891915" cy="306784"/>
          </a:xfrm>
          <a:prstGeom prst="rect">
            <a:avLst/>
          </a:prstGeom>
          <a:noFill/>
          <a:ln/>
        </p:spPr>
        <p:txBody>
          <a:bodyPr wrap="square" lIns="91440" tIns="45720" rIns="91440" bIns="45720" rtlCol="0" anchor="t">
            <a:spAutoFit/>
          </a:bodyPr>
          <a:lstStyle/>
          <a:p>
            <a:pPr algn="just">
              <a:lnSpc>
                <a:spcPct val="100000"/>
              </a:lnSpc>
            </a:pPr>
            <a:r>
              <a:rPr lang="en-US" sz="2000" b="1" dirty="0">
                <a:solidFill>
                  <a:srgbClr val="015FA3"/>
                </a:solidFill>
                <a:latin typeface="MiSans" pitchFamily="34" charset="0"/>
                <a:ea typeface="MiSans" pitchFamily="34" charset="-122"/>
                <a:cs typeface="MiSans" pitchFamily="34" charset="-120"/>
              </a:rPr>
              <a:t>Alignment with Priorities</a:t>
            </a:r>
            <a:endParaRPr lang="en-US" sz="1600" dirty="0"/>
          </a:p>
        </p:txBody>
      </p:sp>
      <p:sp>
        <p:nvSpPr>
          <p:cNvPr id="14" name="Text 12"/>
          <p:cNvSpPr/>
          <p:nvPr/>
        </p:nvSpPr>
        <p:spPr>
          <a:xfrm>
            <a:off x="6589395" y="3155315"/>
            <a:ext cx="3893185" cy="1706563"/>
          </a:xfrm>
          <a:prstGeom prst="rect">
            <a:avLst/>
          </a:prstGeom>
          <a:noFill/>
          <a:ln/>
        </p:spPr>
        <p:txBody>
          <a:bodyPr wrap="square" lIns="91440" tIns="45720" rIns="91440" bIns="45720" rtlCol="0" anchor="t">
            <a:spAutoFit/>
          </a:bodyPr>
          <a:lstStyle/>
          <a:p>
            <a:pPr>
              <a:lnSpc>
                <a:spcPct val="140000"/>
              </a:lnSpc>
            </a:pPr>
            <a:r>
              <a:rPr lang="en-US" sz="1600" dirty="0">
                <a:solidFill>
                  <a:srgbClr val="000000"/>
                </a:solidFill>
                <a:latin typeface="MiSans" pitchFamily="34" charset="0"/>
                <a:ea typeface="MiSans" pitchFamily="34" charset="-122"/>
                <a:cs typeface="MiSans" pitchFamily="34" charset="-120"/>
              </a:rPr>
              <a:t>Automated metric selection ensures that reported performance aligns with real-world priorities, such as handling imbalanced datasets or prioritizing certain types of errors.</a:t>
            </a:r>
            <a:endParaRPr lang="en-US" sz="1600" dirty="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36:45-d2r90v9e3tpg8rchuqd0.png"/>
          <p:cNvPicPr>
            <a:picLocks noChangeAspect="1"/>
          </p:cNvPicPr>
          <p:nvPr/>
        </p:nvPicPr>
        <p:blipFill>
          <a:blip r:embed="rId3"/>
          <a:srcRect l="3322" r="3322"/>
          <a:stretch/>
        </p:blipFill>
        <p:spPr>
          <a:xfrm>
            <a:off x="0" y="0"/>
            <a:ext cx="12208510" cy="6882130"/>
          </a:xfrm>
          <a:prstGeom prst="rect">
            <a:avLst/>
          </a:prstGeom>
        </p:spPr>
      </p:pic>
      <p:sp>
        <p:nvSpPr>
          <p:cNvPr id="3" name="Shape 0"/>
          <p:cNvSpPr/>
          <p:nvPr/>
        </p:nvSpPr>
        <p:spPr>
          <a:xfrm flipH="1">
            <a:off x="1504315" y="2314575"/>
            <a:ext cx="12700" cy="467995"/>
          </a:xfrm>
          <a:prstGeom prst="line">
            <a:avLst/>
          </a:prstGeom>
          <a:noFill/>
          <a:ln w="19050">
            <a:solidFill>
              <a:srgbClr val="FFFFFF"/>
            </a:solidFill>
            <a:prstDash val="solid"/>
            <a:headEnd type="none"/>
            <a:tailEnd type="none"/>
          </a:ln>
        </p:spPr>
      </p:sp>
      <p:sp>
        <p:nvSpPr>
          <p:cNvPr id="4" name="Shape 1"/>
          <p:cNvSpPr/>
          <p:nvPr/>
        </p:nvSpPr>
        <p:spPr>
          <a:xfrm flipH="1">
            <a:off x="1504315" y="2936240"/>
            <a:ext cx="12700" cy="467995"/>
          </a:xfrm>
          <a:prstGeom prst="line">
            <a:avLst/>
          </a:prstGeom>
          <a:noFill/>
          <a:ln w="19050">
            <a:solidFill>
              <a:srgbClr val="FFFFFF"/>
            </a:solidFill>
            <a:prstDash val="solid"/>
            <a:headEnd type="none"/>
            <a:tailEnd type="none"/>
          </a:ln>
        </p:spPr>
      </p:sp>
      <p:sp>
        <p:nvSpPr>
          <p:cNvPr id="5" name="Shape 2"/>
          <p:cNvSpPr/>
          <p:nvPr/>
        </p:nvSpPr>
        <p:spPr>
          <a:xfrm flipH="1">
            <a:off x="1504315" y="3557905"/>
            <a:ext cx="12700" cy="467995"/>
          </a:xfrm>
          <a:prstGeom prst="line">
            <a:avLst/>
          </a:prstGeom>
          <a:noFill/>
          <a:ln w="19050">
            <a:solidFill>
              <a:srgbClr val="FFFFFF"/>
            </a:solidFill>
            <a:prstDash val="solid"/>
            <a:headEnd type="none"/>
            <a:tailEnd type="none"/>
          </a:ln>
        </p:spPr>
      </p:sp>
      <p:sp>
        <p:nvSpPr>
          <p:cNvPr id="6" name="Shape 3"/>
          <p:cNvSpPr/>
          <p:nvPr/>
        </p:nvSpPr>
        <p:spPr>
          <a:xfrm flipH="1">
            <a:off x="1504315" y="4179570"/>
            <a:ext cx="12700" cy="467995"/>
          </a:xfrm>
          <a:prstGeom prst="line">
            <a:avLst/>
          </a:prstGeom>
          <a:noFill/>
          <a:ln w="19050">
            <a:solidFill>
              <a:srgbClr val="FFFFFF"/>
            </a:solidFill>
            <a:prstDash val="solid"/>
            <a:headEnd type="none"/>
            <a:tailEnd type="none"/>
          </a:ln>
        </p:spPr>
      </p:sp>
      <p:sp>
        <p:nvSpPr>
          <p:cNvPr id="7" name="Shape 4"/>
          <p:cNvSpPr/>
          <p:nvPr/>
        </p:nvSpPr>
        <p:spPr>
          <a:xfrm flipH="1">
            <a:off x="1504315" y="4801235"/>
            <a:ext cx="12700" cy="467995"/>
          </a:xfrm>
          <a:prstGeom prst="line">
            <a:avLst/>
          </a:prstGeom>
          <a:noFill/>
          <a:ln w="19050">
            <a:solidFill>
              <a:srgbClr val="FFFFFF"/>
            </a:solidFill>
            <a:prstDash val="solid"/>
            <a:headEnd type="none"/>
            <a:tailEnd type="none"/>
          </a:ln>
        </p:spPr>
      </p:sp>
      <p:sp>
        <p:nvSpPr>
          <p:cNvPr id="8" name="Text 5"/>
          <p:cNvSpPr/>
          <p:nvPr/>
        </p:nvSpPr>
        <p:spPr>
          <a:xfrm>
            <a:off x="838200" y="1301750"/>
            <a:ext cx="4629150" cy="689610"/>
          </a:xfrm>
          <a:prstGeom prst="rect">
            <a:avLst/>
          </a:prstGeom>
          <a:noFill/>
          <a:ln/>
        </p:spPr>
        <p:txBody>
          <a:bodyPr wrap="square" lIns="0" tIns="0" rIns="0" bIns="0" rtlCol="0" anchor="ctr"/>
          <a:lstStyle/>
          <a:p>
            <a:pPr>
              <a:lnSpc>
                <a:spcPct val="100000"/>
              </a:lnSpc>
            </a:pPr>
            <a:r>
              <a:rPr lang="en-US" sz="4000" b="1" dirty="0">
                <a:solidFill>
                  <a:srgbClr val="FFFFFF"/>
                </a:solidFill>
                <a:latin typeface="MiSans" pitchFamily="34" charset="0"/>
                <a:ea typeface="MiSans" pitchFamily="34" charset="-122"/>
                <a:cs typeface="MiSans" pitchFamily="34" charset="-120"/>
              </a:rPr>
              <a:t>CONTENTS</a:t>
            </a:r>
            <a:endParaRPr lang="en-US" sz="1600" dirty="0"/>
          </a:p>
        </p:txBody>
      </p:sp>
      <p:sp>
        <p:nvSpPr>
          <p:cNvPr id="9" name="Text 6"/>
          <p:cNvSpPr/>
          <p:nvPr/>
        </p:nvSpPr>
        <p:spPr>
          <a:xfrm>
            <a:off x="506095" y="2257425"/>
            <a:ext cx="1041400" cy="429617"/>
          </a:xfrm>
          <a:prstGeom prst="rect">
            <a:avLst/>
          </a:prstGeom>
          <a:noFill/>
          <a:ln/>
        </p:spPr>
        <p:txBody>
          <a:bodyPr wrap="square" lIns="91440" tIns="45720" rIns="91440" bIns="45720" rtlCol="0" anchor="t">
            <a:spAutoFit/>
          </a:bodyPr>
          <a:lstStyle/>
          <a:p>
            <a:pPr algn="ctr">
              <a:lnSpc>
                <a:spcPct val="100000"/>
              </a:lnSpc>
            </a:pPr>
            <a:r>
              <a:rPr lang="en-US" sz="2800" b="1" dirty="0">
                <a:solidFill>
                  <a:srgbClr val="FFFFFF"/>
                </a:solidFill>
                <a:latin typeface="MiSans" pitchFamily="34" charset="0"/>
                <a:ea typeface="MiSans" pitchFamily="34" charset="-122"/>
                <a:cs typeface="MiSans" pitchFamily="34" charset="-120"/>
              </a:rPr>
              <a:t>01</a:t>
            </a:r>
            <a:endParaRPr lang="en-US" sz="1600" dirty="0"/>
          </a:p>
        </p:txBody>
      </p:sp>
      <p:sp>
        <p:nvSpPr>
          <p:cNvPr id="10" name="Text 7"/>
          <p:cNvSpPr/>
          <p:nvPr/>
        </p:nvSpPr>
        <p:spPr>
          <a:xfrm>
            <a:off x="1572895" y="2312670"/>
            <a:ext cx="9117330"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AI &amp; ML Foundations</a:t>
            </a:r>
            <a:endParaRPr lang="en-US" sz="1600" dirty="0"/>
          </a:p>
        </p:txBody>
      </p:sp>
      <p:sp>
        <p:nvSpPr>
          <p:cNvPr id="11" name="Text 8"/>
          <p:cNvSpPr/>
          <p:nvPr/>
        </p:nvSpPr>
        <p:spPr>
          <a:xfrm>
            <a:off x="506095" y="2879090"/>
            <a:ext cx="1041400" cy="429617"/>
          </a:xfrm>
          <a:prstGeom prst="rect">
            <a:avLst/>
          </a:prstGeom>
          <a:noFill/>
          <a:ln/>
        </p:spPr>
        <p:txBody>
          <a:bodyPr wrap="square" lIns="91440" tIns="45720" rIns="91440" bIns="45720" rtlCol="0" anchor="t">
            <a:spAutoFit/>
          </a:bodyPr>
          <a:lstStyle/>
          <a:p>
            <a:pPr algn="ctr">
              <a:lnSpc>
                <a:spcPct val="100000"/>
              </a:lnSpc>
            </a:pPr>
            <a:r>
              <a:rPr lang="en-US" sz="2800" b="1" dirty="0">
                <a:solidFill>
                  <a:srgbClr val="FFFFFF"/>
                </a:solidFill>
                <a:latin typeface="MiSans" pitchFamily="34" charset="0"/>
                <a:ea typeface="MiSans" pitchFamily="34" charset="-122"/>
                <a:cs typeface="MiSans" pitchFamily="34" charset="-120"/>
              </a:rPr>
              <a:t>02</a:t>
            </a:r>
            <a:endParaRPr lang="en-US" sz="1600" dirty="0"/>
          </a:p>
        </p:txBody>
      </p:sp>
      <p:sp>
        <p:nvSpPr>
          <p:cNvPr id="12" name="Text 9"/>
          <p:cNvSpPr/>
          <p:nvPr/>
        </p:nvSpPr>
        <p:spPr>
          <a:xfrm>
            <a:off x="1572895" y="2934335"/>
            <a:ext cx="9969500"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AI-Powered Development</a:t>
            </a:r>
            <a:endParaRPr lang="en-US" sz="1600" dirty="0"/>
          </a:p>
        </p:txBody>
      </p:sp>
      <p:sp>
        <p:nvSpPr>
          <p:cNvPr id="13" name="Text 10"/>
          <p:cNvSpPr/>
          <p:nvPr/>
        </p:nvSpPr>
        <p:spPr>
          <a:xfrm>
            <a:off x="506095" y="3500755"/>
            <a:ext cx="1041400" cy="429617"/>
          </a:xfrm>
          <a:prstGeom prst="rect">
            <a:avLst/>
          </a:prstGeom>
          <a:noFill/>
          <a:ln/>
        </p:spPr>
        <p:txBody>
          <a:bodyPr wrap="square" lIns="91440" tIns="45720" rIns="91440" bIns="45720" rtlCol="0" anchor="t">
            <a:spAutoFit/>
          </a:bodyPr>
          <a:lstStyle/>
          <a:p>
            <a:pPr algn="ctr">
              <a:lnSpc>
                <a:spcPct val="100000"/>
              </a:lnSpc>
            </a:pPr>
            <a:r>
              <a:rPr lang="en-US" sz="2800" b="1" dirty="0">
                <a:solidFill>
                  <a:srgbClr val="FFFFFF"/>
                </a:solidFill>
                <a:latin typeface="MiSans" pitchFamily="34" charset="0"/>
                <a:ea typeface="MiSans" pitchFamily="34" charset="-122"/>
                <a:cs typeface="MiSans" pitchFamily="34" charset="-120"/>
              </a:rPr>
              <a:t>03</a:t>
            </a:r>
            <a:endParaRPr lang="en-US" sz="1600" dirty="0"/>
          </a:p>
        </p:txBody>
      </p:sp>
      <p:sp>
        <p:nvSpPr>
          <p:cNvPr id="14" name="Text 11"/>
          <p:cNvSpPr/>
          <p:nvPr/>
        </p:nvSpPr>
        <p:spPr>
          <a:xfrm>
            <a:off x="1572895" y="3556000"/>
            <a:ext cx="9886315"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Smart Data Engineering</a:t>
            </a:r>
            <a:endParaRPr lang="en-US" sz="1600" dirty="0"/>
          </a:p>
        </p:txBody>
      </p:sp>
      <p:sp>
        <p:nvSpPr>
          <p:cNvPr id="15" name="Text 12"/>
          <p:cNvSpPr/>
          <p:nvPr/>
        </p:nvSpPr>
        <p:spPr>
          <a:xfrm>
            <a:off x="506095" y="4122420"/>
            <a:ext cx="1041400" cy="429617"/>
          </a:xfrm>
          <a:prstGeom prst="rect">
            <a:avLst/>
          </a:prstGeom>
          <a:noFill/>
          <a:ln/>
        </p:spPr>
        <p:txBody>
          <a:bodyPr wrap="square" lIns="91440" tIns="45720" rIns="91440" bIns="45720" rtlCol="0" anchor="t">
            <a:spAutoFit/>
          </a:bodyPr>
          <a:lstStyle/>
          <a:p>
            <a:pPr algn="ctr">
              <a:lnSpc>
                <a:spcPct val="100000"/>
              </a:lnSpc>
            </a:pPr>
            <a:r>
              <a:rPr lang="en-US" sz="2800" b="1" dirty="0">
                <a:solidFill>
                  <a:srgbClr val="FFFFFF"/>
                </a:solidFill>
                <a:latin typeface="MiSans" pitchFamily="34" charset="0"/>
                <a:ea typeface="MiSans" pitchFamily="34" charset="-122"/>
                <a:cs typeface="MiSans" pitchFamily="34" charset="-120"/>
              </a:rPr>
              <a:t>04</a:t>
            </a:r>
            <a:endParaRPr lang="en-US" sz="1600" dirty="0"/>
          </a:p>
        </p:txBody>
      </p:sp>
      <p:sp>
        <p:nvSpPr>
          <p:cNvPr id="16" name="Text 13"/>
          <p:cNvSpPr/>
          <p:nvPr/>
        </p:nvSpPr>
        <p:spPr>
          <a:xfrm>
            <a:off x="1572895" y="4177665"/>
            <a:ext cx="9976485"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AI-Assisted Training</a:t>
            </a:r>
            <a:endParaRPr lang="en-US" sz="1600" dirty="0"/>
          </a:p>
        </p:txBody>
      </p:sp>
      <p:sp>
        <p:nvSpPr>
          <p:cNvPr id="17" name="Text 14"/>
          <p:cNvSpPr/>
          <p:nvPr/>
        </p:nvSpPr>
        <p:spPr>
          <a:xfrm>
            <a:off x="506095" y="4744085"/>
            <a:ext cx="1041400" cy="429617"/>
          </a:xfrm>
          <a:prstGeom prst="rect">
            <a:avLst/>
          </a:prstGeom>
          <a:noFill/>
          <a:ln/>
        </p:spPr>
        <p:txBody>
          <a:bodyPr wrap="square" lIns="91440" tIns="45720" rIns="91440" bIns="45720" rtlCol="0" anchor="t">
            <a:spAutoFit/>
          </a:bodyPr>
          <a:lstStyle/>
          <a:p>
            <a:pPr algn="ctr">
              <a:lnSpc>
                <a:spcPct val="100000"/>
              </a:lnSpc>
            </a:pPr>
            <a:r>
              <a:rPr lang="en-US" sz="2800" b="1" dirty="0">
                <a:solidFill>
                  <a:srgbClr val="FFFFFF"/>
                </a:solidFill>
                <a:latin typeface="MiSans" pitchFamily="34" charset="0"/>
                <a:ea typeface="MiSans" pitchFamily="34" charset="-122"/>
                <a:cs typeface="MiSans" pitchFamily="34" charset="-120"/>
              </a:rPr>
              <a:t>05</a:t>
            </a:r>
            <a:endParaRPr lang="en-US" sz="1600" dirty="0"/>
          </a:p>
        </p:txBody>
      </p:sp>
      <p:sp>
        <p:nvSpPr>
          <p:cNvPr id="18" name="Text 15"/>
          <p:cNvSpPr/>
          <p:nvPr/>
        </p:nvSpPr>
        <p:spPr>
          <a:xfrm>
            <a:off x="1572895" y="4799330"/>
            <a:ext cx="9886315"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Evaluation &amp; Explainability</a:t>
            </a:r>
            <a:endParaRPr lang="en-US" sz="16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957580" y="603885"/>
            <a:ext cx="1207452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018EF4"/>
                </a:solidFill>
                <a:latin typeface="MiSans" pitchFamily="34" charset="0"/>
                <a:ea typeface="MiSans" pitchFamily="34" charset="-122"/>
                <a:cs typeface="MiSans" pitchFamily="34" charset="-120"/>
              </a:rPr>
              <a:t>Explainable AI Toolkit</a:t>
            </a:r>
            <a:endParaRPr lang="en-US" sz="1600" dirty="0"/>
          </a:p>
        </p:txBody>
      </p:sp>
      <p:sp>
        <p:nvSpPr>
          <p:cNvPr id="3" name="Shape 1"/>
          <p:cNvSpPr/>
          <p:nvPr/>
        </p:nvSpPr>
        <p:spPr>
          <a:xfrm>
            <a:off x="0" y="1253490"/>
            <a:ext cx="12192000" cy="1746885"/>
          </a:xfrm>
          <a:prstGeom prst="rect">
            <a:avLst/>
          </a:prstGeom>
          <a:gradFill flip="none" rotWithShape="1">
            <a:gsLst>
              <a:gs pos="0">
                <a:srgbClr val="49B2FE"/>
              </a:gs>
              <a:gs pos="100000">
                <a:srgbClr val="1552E8"/>
              </a:gs>
            </a:gsLst>
            <a:lin ang="18900000" scaled="1"/>
          </a:gradFill>
          <a:ln/>
        </p:spPr>
      </p:sp>
      <p:sp>
        <p:nvSpPr>
          <p:cNvPr id="4" name="Text 2"/>
          <p:cNvSpPr/>
          <p:nvPr/>
        </p:nvSpPr>
        <p:spPr>
          <a:xfrm>
            <a:off x="0" y="1253490"/>
            <a:ext cx="12192000" cy="1746885"/>
          </a:xfrm>
          <a:prstGeom prst="rect">
            <a:avLst/>
          </a:prstGeom>
          <a:noFill/>
          <a:ln/>
        </p:spPr>
        <p:txBody>
          <a:bodyPr wrap="square" lIns="45720" tIns="91440" rIns="91440" bIns="45720" rtlCol="0" anchor="ctr"/>
          <a:lstStyle/>
          <a:p>
            <a:pPr>
              <a:lnSpc>
                <a:spcPct val="100000"/>
              </a:lnSpc>
            </a:pPr>
            <a:endParaRPr lang="en-US" sz="1600" dirty="0"/>
          </a:p>
        </p:txBody>
      </p:sp>
      <p:pic>
        <p:nvPicPr>
          <p:cNvPr id="5" name="Image 0" descr="https://kimi-img.moonshot.cn/pub/slides/slides_tmpl/image/25-09-02-14:36:46-d2r90vhe3tpg8rchuqh0.png"/>
          <p:cNvPicPr>
            <a:picLocks noChangeAspect="1"/>
          </p:cNvPicPr>
          <p:nvPr/>
        </p:nvPicPr>
        <p:blipFill>
          <a:blip r:embed="rId3"/>
          <a:srcRect l="43" r="43"/>
          <a:stretch/>
        </p:blipFill>
        <p:spPr>
          <a:xfrm>
            <a:off x="8406130" y="1111885"/>
            <a:ext cx="3684905" cy="5154295"/>
          </a:xfrm>
          <a:prstGeom prst="rect">
            <a:avLst/>
          </a:prstGeom>
        </p:spPr>
      </p:pic>
      <p:sp>
        <p:nvSpPr>
          <p:cNvPr id="6" name="Text 3"/>
          <p:cNvSpPr/>
          <p:nvPr/>
        </p:nvSpPr>
        <p:spPr>
          <a:xfrm>
            <a:off x="861695" y="1430020"/>
            <a:ext cx="6656070"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FFFFFF"/>
                </a:solidFill>
                <a:latin typeface="MiSans" pitchFamily="34" charset="0"/>
                <a:ea typeface="MiSans" pitchFamily="34" charset="-122"/>
                <a:cs typeface="MiSans" pitchFamily="34" charset="-120"/>
              </a:rPr>
              <a:t>SHAP</a:t>
            </a:r>
            <a:endParaRPr lang="en-US" sz="1600" dirty="0"/>
          </a:p>
        </p:txBody>
      </p:sp>
      <p:sp>
        <p:nvSpPr>
          <p:cNvPr id="7" name="Text 4"/>
          <p:cNvSpPr/>
          <p:nvPr/>
        </p:nvSpPr>
        <p:spPr>
          <a:xfrm>
            <a:off x="861695" y="1777365"/>
            <a:ext cx="7458710" cy="571698"/>
          </a:xfrm>
          <a:prstGeom prst="rect">
            <a:avLst/>
          </a:prstGeom>
          <a:noFill/>
          <a:ln/>
        </p:spPr>
        <p:txBody>
          <a:bodyPr wrap="square" lIns="91440" tIns="45720" rIns="9144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SHAP (SHapley Additive exPlanations) provides insights into model predictions by attributing importance to each feature, helping to explain complex models.</a:t>
            </a:r>
            <a:endParaRPr lang="en-US" sz="1600" dirty="0"/>
          </a:p>
        </p:txBody>
      </p:sp>
      <p:sp>
        <p:nvSpPr>
          <p:cNvPr id="8" name="Text 5"/>
          <p:cNvSpPr/>
          <p:nvPr/>
        </p:nvSpPr>
        <p:spPr>
          <a:xfrm>
            <a:off x="861695" y="3171190"/>
            <a:ext cx="6746240"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LIME</a:t>
            </a:r>
            <a:endParaRPr lang="en-US" sz="1600" dirty="0"/>
          </a:p>
        </p:txBody>
      </p:sp>
      <p:sp>
        <p:nvSpPr>
          <p:cNvPr id="9" name="Text 6"/>
          <p:cNvSpPr/>
          <p:nvPr/>
        </p:nvSpPr>
        <p:spPr>
          <a:xfrm>
            <a:off x="861695" y="3514725"/>
            <a:ext cx="7458710" cy="571698"/>
          </a:xfrm>
          <a:prstGeom prst="rect">
            <a:avLst/>
          </a:prstGeom>
          <a:noFill/>
          <a:ln/>
        </p:spPr>
        <p:txBody>
          <a:bodyPr wrap="square" lIns="91440" tIns="45720" rIns="9144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LIME (Local Interpretable Model-agnostic Explanations) generates local explanations for individual predictions, making it easier to understand model behavior.</a:t>
            </a:r>
            <a:endParaRPr lang="en-US" sz="1600" dirty="0"/>
          </a:p>
        </p:txBody>
      </p:sp>
      <p:sp>
        <p:nvSpPr>
          <p:cNvPr id="10" name="Text 7"/>
          <p:cNvSpPr/>
          <p:nvPr/>
        </p:nvSpPr>
        <p:spPr>
          <a:xfrm>
            <a:off x="861695" y="4805680"/>
            <a:ext cx="6746240"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InterpretML</a:t>
            </a:r>
            <a:endParaRPr lang="en-US" sz="1600" dirty="0"/>
          </a:p>
        </p:txBody>
      </p:sp>
      <p:sp>
        <p:nvSpPr>
          <p:cNvPr id="11" name="Text 8"/>
          <p:cNvSpPr/>
          <p:nvPr/>
        </p:nvSpPr>
        <p:spPr>
          <a:xfrm>
            <a:off x="861695" y="5149215"/>
            <a:ext cx="7458710" cy="906780"/>
          </a:xfrm>
          <a:prstGeom prst="rect">
            <a:avLst/>
          </a:prstGeom>
          <a:noFill/>
          <a:ln/>
        </p:spPr>
        <p:txBody>
          <a:bodyPr wrap="square" lIns="91440" tIns="45720" rIns="91440" bIns="45720" rtlCol="0" anchor="t"/>
          <a:lstStyle/>
          <a:p>
            <a:pPr>
              <a:lnSpc>
                <a:spcPct val="130000"/>
              </a:lnSpc>
            </a:pPr>
            <a:r>
              <a:rPr lang="en-US" sz="1400" dirty="0">
                <a:solidFill>
                  <a:srgbClr val="000000"/>
                </a:solidFill>
                <a:latin typeface="MiSans" pitchFamily="34" charset="0"/>
                <a:ea typeface="MiSans" pitchFamily="34" charset="-122"/>
                <a:cs typeface="MiSans" pitchFamily="34" charset="-120"/>
              </a:rPr>
              <a:t>InterpretML offers a suite of tools for model interpretation, supporting both glass-box and black-box models. It helps practitioners debug and validate model decisions.</a:t>
            </a:r>
            <a:endParaRPr lang="en-US" sz="1600" dirty="0"/>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alpha val="74902"/>
          </a:srgbClr>
        </a:solidFill>
        <a:effectLst/>
      </p:bgPr>
    </p:bg>
    <p:spTree>
      <p:nvGrpSpPr>
        <p:cNvPr id="1" name=""/>
        <p:cNvGrpSpPr/>
        <p:nvPr/>
      </p:nvGrpSpPr>
      <p:grpSpPr>
        <a:xfrm>
          <a:off x="0" y="0"/>
          <a:ext cx="0" cy="0"/>
          <a:chOff x="0" y="0"/>
          <a:chExt cx="0" cy="0"/>
        </a:xfrm>
      </p:grpSpPr>
      <p:sp>
        <p:nvSpPr>
          <p:cNvPr id="2" name="Text 0"/>
          <p:cNvSpPr/>
          <p:nvPr/>
        </p:nvSpPr>
        <p:spPr>
          <a:xfrm>
            <a:off x="957580" y="603885"/>
            <a:ext cx="97999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018EF4"/>
                </a:solidFill>
                <a:latin typeface="MiSans" pitchFamily="34" charset="0"/>
                <a:ea typeface="MiSans" pitchFamily="34" charset="-122"/>
                <a:cs typeface="MiSans" pitchFamily="34" charset="-120"/>
              </a:rPr>
              <a:t>AI-Guided Validation</a:t>
            </a:r>
            <a:endParaRPr lang="en-US" sz="1600" dirty="0"/>
          </a:p>
        </p:txBody>
      </p:sp>
      <p:sp>
        <p:nvSpPr>
          <p:cNvPr id="3" name="Shape 1"/>
          <p:cNvSpPr/>
          <p:nvPr/>
        </p:nvSpPr>
        <p:spPr>
          <a:xfrm>
            <a:off x="7361555" y="-635"/>
            <a:ext cx="4815840" cy="6850380"/>
          </a:xfrm>
          <a:prstGeom prst="rect">
            <a:avLst/>
          </a:prstGeom>
          <a:gradFill flip="none" rotWithShape="1">
            <a:gsLst>
              <a:gs pos="0">
                <a:srgbClr val="49B2FE"/>
              </a:gs>
              <a:gs pos="100000">
                <a:srgbClr val="1552E8"/>
              </a:gs>
            </a:gsLst>
            <a:lin ang="18900000" scaled="1"/>
          </a:gradFill>
          <a:ln/>
        </p:spPr>
      </p:sp>
      <p:sp>
        <p:nvSpPr>
          <p:cNvPr id="4" name="Text 2"/>
          <p:cNvSpPr/>
          <p:nvPr/>
        </p:nvSpPr>
        <p:spPr>
          <a:xfrm>
            <a:off x="7361555" y="-635"/>
            <a:ext cx="4815840" cy="6850380"/>
          </a:xfrm>
          <a:prstGeom prst="rect">
            <a:avLst/>
          </a:prstGeom>
          <a:noFill/>
          <a:ln/>
        </p:spPr>
        <p:txBody>
          <a:bodyPr wrap="square" lIns="45720" tIns="91440" rIns="91440" bIns="45720" rtlCol="0" anchor="ctr"/>
          <a:lstStyle/>
          <a:p>
            <a:pPr>
              <a:lnSpc>
                <a:spcPct val="100000"/>
              </a:lnSpc>
            </a:pPr>
            <a:endParaRPr lang="en-US" sz="1600" dirty="0"/>
          </a:p>
        </p:txBody>
      </p:sp>
      <p:pic>
        <p:nvPicPr>
          <p:cNvPr id="5" name="Image 0" descr="https://kimi-img.moonshot.cn/pub/slides/slides_tmpl/image/25-09-02-14:36:45-d2r90v9e3tpg8rchuqdg.png"/>
          <p:cNvPicPr>
            <a:picLocks noChangeAspect="1"/>
          </p:cNvPicPr>
          <p:nvPr/>
        </p:nvPicPr>
        <p:blipFill>
          <a:blip r:embed="rId3"/>
          <a:srcRect l="23" r="23"/>
          <a:stretch/>
        </p:blipFill>
        <p:spPr>
          <a:xfrm>
            <a:off x="692785" y="1851025"/>
            <a:ext cx="6939915" cy="3855720"/>
          </a:xfrm>
          <a:prstGeom prst="rect">
            <a:avLst/>
          </a:prstGeom>
        </p:spPr>
      </p:pic>
      <p:sp>
        <p:nvSpPr>
          <p:cNvPr id="6" name="Text 3"/>
          <p:cNvSpPr/>
          <p:nvPr/>
        </p:nvSpPr>
        <p:spPr>
          <a:xfrm>
            <a:off x="7766050" y="1290955"/>
            <a:ext cx="4309110" cy="499467"/>
          </a:xfrm>
          <a:prstGeom prst="rect">
            <a:avLst/>
          </a:prstGeom>
          <a:noFill/>
          <a:ln/>
        </p:spPr>
        <p:txBody>
          <a:bodyPr wrap="square" lIns="91440" tIns="45720" rIns="91440" bIns="45720" rtlCol="0" anchor="t">
            <a:spAutoFit/>
          </a:bodyPr>
          <a:lstStyle/>
          <a:p>
            <a:pPr algn="just">
              <a:lnSpc>
                <a:spcPct val="100000"/>
              </a:lnSpc>
            </a:pPr>
            <a:r>
              <a:rPr lang="en-US" sz="3200" b="1" dirty="0">
                <a:solidFill>
                  <a:srgbClr val="FFFFFF"/>
                </a:solidFill>
                <a:latin typeface="MiSans" pitchFamily="34" charset="0"/>
                <a:ea typeface="MiSans" pitchFamily="34" charset="-122"/>
                <a:cs typeface="MiSans" pitchFamily="34" charset="-120"/>
              </a:rPr>
              <a:t>Automated Validation</a:t>
            </a:r>
            <a:endParaRPr lang="en-US" sz="1600" dirty="0"/>
          </a:p>
        </p:txBody>
      </p:sp>
      <p:sp>
        <p:nvSpPr>
          <p:cNvPr id="7" name="Text 4"/>
          <p:cNvSpPr/>
          <p:nvPr/>
        </p:nvSpPr>
        <p:spPr>
          <a:xfrm>
            <a:off x="7766050" y="2404745"/>
            <a:ext cx="4013835" cy="3083560"/>
          </a:xfrm>
          <a:prstGeom prst="rect">
            <a:avLst/>
          </a:prstGeom>
          <a:noFill/>
          <a:ln/>
        </p:spPr>
        <p:txBody>
          <a:bodyPr wrap="square" lIns="91440" tIns="45720" rIns="91440" bIns="45720" rtlCol="0" anchor="t"/>
          <a:lstStyle/>
          <a:p>
            <a:pPr>
              <a:lnSpc>
                <a:spcPct val="130000"/>
              </a:lnSpc>
            </a:pPr>
            <a:r>
              <a:rPr lang="en-US" sz="2000" dirty="0">
                <a:solidFill>
                  <a:srgbClr val="FFFFFF"/>
                </a:solidFill>
                <a:latin typeface="MiSans" pitchFamily="34" charset="0"/>
                <a:ea typeface="MiSans" pitchFamily="34" charset="-122"/>
                <a:cs typeface="MiSans" pitchFamily="34" charset="-120"/>
              </a:rPr>
              <a:t>AI-driven validation techniques, such as automated k-fold cross-validation and model stacking, ensure robust model evaluation without manual orchestration.</a:t>
            </a:r>
            <a:endParaRPr lang="en-US" sz="1600" dirty="0"/>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36:44-d2r90v1e3tpg8rchuqc0.jpg"/>
          <p:cNvPicPr>
            <a:picLocks noChangeAspect="1"/>
          </p:cNvPicPr>
          <p:nvPr/>
        </p:nvPicPr>
        <p:blipFill>
          <a:blip r:embed="rId3"/>
          <a:srcRect l="3583" r="3583"/>
          <a:stretch/>
        </p:blipFill>
        <p:spPr>
          <a:xfrm>
            <a:off x="0" y="-20955"/>
            <a:ext cx="12192000" cy="6911975"/>
          </a:xfrm>
          <a:prstGeom prst="rect">
            <a:avLst/>
          </a:prstGeom>
        </p:spPr>
      </p:pic>
      <p:sp>
        <p:nvSpPr>
          <p:cNvPr id="3" name="Text 0"/>
          <p:cNvSpPr/>
          <p:nvPr/>
        </p:nvSpPr>
        <p:spPr>
          <a:xfrm>
            <a:off x="731520" y="1329690"/>
            <a:ext cx="2071370" cy="1781572"/>
          </a:xfrm>
          <a:prstGeom prst="rect">
            <a:avLst/>
          </a:prstGeom>
          <a:noFill/>
          <a:ln/>
        </p:spPr>
        <p:txBody>
          <a:bodyPr wrap="square" lIns="91440" tIns="45720" rIns="91440" bIns="45720" rtlCol="0" anchor="t">
            <a:spAutoFit/>
          </a:bodyPr>
          <a:lstStyle/>
          <a:p>
            <a:pPr>
              <a:lnSpc>
                <a:spcPct val="100000"/>
              </a:lnSpc>
            </a:pPr>
            <a:r>
              <a:rPr lang="en-US" sz="11500" b="1" dirty="0">
                <a:solidFill>
                  <a:srgbClr val="FFFFFF"/>
                </a:solidFill>
                <a:latin typeface="MiSans" pitchFamily="34" charset="0"/>
                <a:ea typeface="MiSans" pitchFamily="34" charset="-122"/>
                <a:cs typeface="MiSans" pitchFamily="34" charset="-120"/>
              </a:rPr>
              <a:t>06</a:t>
            </a:r>
            <a:endParaRPr lang="en-US" sz="1600" dirty="0"/>
          </a:p>
        </p:txBody>
      </p:sp>
      <p:sp>
        <p:nvSpPr>
          <p:cNvPr id="4" name="Text 1"/>
          <p:cNvSpPr/>
          <p:nvPr/>
        </p:nvSpPr>
        <p:spPr>
          <a:xfrm>
            <a:off x="731520" y="3013710"/>
            <a:ext cx="10987405" cy="736600"/>
          </a:xfrm>
          <a:prstGeom prst="rect">
            <a:avLst/>
          </a:prstGeom>
          <a:noFill/>
          <a:ln/>
        </p:spPr>
        <p:txBody>
          <a:bodyPr wrap="square" lIns="91440" tIns="45720" rIns="91440" bIns="45720" rtlCol="0" anchor="t">
            <a:spAutoFit/>
          </a:bodyPr>
          <a:lstStyle/>
          <a:p>
            <a:pPr>
              <a:lnSpc>
                <a:spcPct val="100000"/>
              </a:lnSpc>
            </a:pPr>
            <a:r>
              <a:rPr lang="en-US" sz="4800" b="1" dirty="0">
                <a:solidFill>
                  <a:srgbClr val="FFFFFF"/>
                </a:solidFill>
                <a:latin typeface="MiSans" pitchFamily="34" charset="0"/>
                <a:ea typeface="MiSans" pitchFamily="34" charset="-122"/>
                <a:cs typeface="MiSans" pitchFamily="34" charset="-120"/>
              </a:rPr>
              <a:t>Deployment &amp; Monitoring</a:t>
            </a:r>
            <a:endParaRPr lang="en-US" sz="1600" dirty="0"/>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957580" y="603885"/>
            <a:ext cx="97999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018EF4"/>
                </a:solidFill>
                <a:latin typeface="MiSans" pitchFamily="34" charset="0"/>
                <a:ea typeface="MiSans" pitchFamily="34" charset="-122"/>
                <a:cs typeface="MiSans" pitchFamily="34" charset="-120"/>
              </a:rPr>
              <a:t>CI/CD for Models</a:t>
            </a:r>
            <a:endParaRPr lang="en-US" sz="1600" dirty="0"/>
          </a:p>
        </p:txBody>
      </p:sp>
      <p:sp>
        <p:nvSpPr>
          <p:cNvPr id="3" name="Shape 1"/>
          <p:cNvSpPr/>
          <p:nvPr/>
        </p:nvSpPr>
        <p:spPr>
          <a:xfrm>
            <a:off x="318" y="6286500"/>
            <a:ext cx="12191365" cy="571500"/>
          </a:xfrm>
          <a:prstGeom prst="rect">
            <a:avLst/>
          </a:prstGeom>
          <a:gradFill flip="none" rotWithShape="1">
            <a:gsLst>
              <a:gs pos="0">
                <a:srgbClr val="49B2FE"/>
              </a:gs>
              <a:gs pos="100000">
                <a:srgbClr val="1552E8"/>
              </a:gs>
            </a:gsLst>
            <a:lin ang="18900000" scaled="1"/>
          </a:gradFill>
          <a:ln/>
        </p:spPr>
      </p:sp>
      <p:sp>
        <p:nvSpPr>
          <p:cNvPr id="4" name="Text 2"/>
          <p:cNvSpPr/>
          <p:nvPr/>
        </p:nvSpPr>
        <p:spPr>
          <a:xfrm>
            <a:off x="318" y="6286500"/>
            <a:ext cx="12191365" cy="57150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3"/>
          <p:cNvSpPr/>
          <p:nvPr/>
        </p:nvSpPr>
        <p:spPr>
          <a:xfrm>
            <a:off x="213360" y="1508125"/>
            <a:ext cx="11765280" cy="4257040"/>
          </a:xfrm>
          <a:prstGeom prst="roundRect">
            <a:avLst>
              <a:gd name="adj" fmla="val 8569"/>
            </a:avLst>
          </a:prstGeom>
          <a:solidFill>
            <a:srgbClr val="FFFFFF"/>
          </a:solidFill>
          <a:ln w="19050">
            <a:gradFill flip="none" rotWithShape="1">
              <a:gsLst>
                <a:gs pos="0">
                  <a:srgbClr val="018EF4"/>
                </a:gs>
                <a:gs pos="38000">
                  <a:srgbClr val="77B437">
                    <a:alpha val="0"/>
                  </a:srgbClr>
                </a:gs>
                <a:gs pos="66000">
                  <a:srgbClr val="80BD3F">
                    <a:alpha val="0"/>
                  </a:srgbClr>
                </a:gs>
                <a:gs pos="100000">
                  <a:srgbClr val="49B2FE"/>
                </a:gs>
              </a:gsLst>
              <a:lin ang="0" scaled="1"/>
            </a:gradFill>
            <a:prstDash val="solid"/>
          </a:ln>
        </p:spPr>
      </p:sp>
      <p:sp>
        <p:nvSpPr>
          <p:cNvPr id="6" name="Text 4"/>
          <p:cNvSpPr/>
          <p:nvPr/>
        </p:nvSpPr>
        <p:spPr>
          <a:xfrm>
            <a:off x="213360" y="1508125"/>
            <a:ext cx="11765280" cy="425704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5"/>
          <p:cNvSpPr/>
          <p:nvPr/>
        </p:nvSpPr>
        <p:spPr>
          <a:xfrm flipH="1">
            <a:off x="4675505" y="2216150"/>
            <a:ext cx="2840990" cy="2840990"/>
          </a:xfrm>
          <a:prstGeom prst="ellipse">
            <a:avLst/>
          </a:prstGeom>
          <a:solidFill>
            <a:srgbClr val="95D7F9">
              <a:alpha val="32941"/>
            </a:srgbClr>
          </a:solidFill>
          <a:ln/>
        </p:spPr>
      </p:sp>
      <p:sp>
        <p:nvSpPr>
          <p:cNvPr id="8" name="Text 6"/>
          <p:cNvSpPr/>
          <p:nvPr/>
        </p:nvSpPr>
        <p:spPr>
          <a:xfrm>
            <a:off x="4675505" y="2216150"/>
            <a:ext cx="2840990" cy="284099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p:cNvSpPr/>
          <p:nvPr/>
        </p:nvSpPr>
        <p:spPr>
          <a:xfrm flipH="1">
            <a:off x="3959860" y="1500505"/>
            <a:ext cx="4272280" cy="4272280"/>
          </a:xfrm>
          <a:prstGeom prst="ellipse">
            <a:avLst/>
          </a:prstGeom>
          <a:solidFill>
            <a:srgbClr val="49B2FE">
              <a:alpha val="12941"/>
            </a:srgbClr>
          </a:solidFill>
          <a:ln/>
        </p:spPr>
      </p:sp>
      <p:sp>
        <p:nvSpPr>
          <p:cNvPr id="10" name="Text 8"/>
          <p:cNvSpPr/>
          <p:nvPr/>
        </p:nvSpPr>
        <p:spPr>
          <a:xfrm>
            <a:off x="3959860" y="1500505"/>
            <a:ext cx="4272280" cy="427228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flipH="1">
            <a:off x="4408805" y="1949450"/>
            <a:ext cx="3374390" cy="3374390"/>
          </a:xfrm>
          <a:prstGeom prst="ellipse">
            <a:avLst/>
          </a:prstGeom>
          <a:solidFill>
            <a:srgbClr val="000000">
              <a:alpha val="0"/>
            </a:srgbClr>
          </a:solidFill>
          <a:ln w="12700">
            <a:solidFill>
              <a:srgbClr val="49B2FE"/>
            </a:solidFill>
            <a:prstDash val="dash"/>
          </a:ln>
        </p:spPr>
      </p:sp>
      <p:sp>
        <p:nvSpPr>
          <p:cNvPr id="12" name="Text 10"/>
          <p:cNvSpPr/>
          <p:nvPr/>
        </p:nvSpPr>
        <p:spPr>
          <a:xfrm>
            <a:off x="4408805" y="1949450"/>
            <a:ext cx="3374390" cy="337439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flipH="1">
            <a:off x="5010785" y="2551430"/>
            <a:ext cx="2171065" cy="2171065"/>
          </a:xfrm>
          <a:prstGeom prst="ellipse">
            <a:avLst/>
          </a:prstGeom>
          <a:gradFill flip="none" rotWithShape="1">
            <a:gsLst>
              <a:gs pos="0">
                <a:srgbClr val="49B2FE"/>
              </a:gs>
              <a:gs pos="100000">
                <a:srgbClr val="1552E8"/>
              </a:gs>
            </a:gsLst>
            <a:lin ang="18900000" scaled="1"/>
          </a:gradFill>
          <a:ln/>
        </p:spPr>
      </p:sp>
      <p:sp>
        <p:nvSpPr>
          <p:cNvPr id="14" name="Text 12"/>
          <p:cNvSpPr/>
          <p:nvPr/>
        </p:nvSpPr>
        <p:spPr>
          <a:xfrm>
            <a:off x="5010785" y="2551430"/>
            <a:ext cx="2171065" cy="2171065"/>
          </a:xfrm>
          <a:prstGeom prst="rect">
            <a:avLst/>
          </a:prstGeom>
          <a:noFill/>
          <a:ln/>
        </p:spPr>
        <p:txBody>
          <a:bodyPr wrap="square" lIns="45720" tIns="91440" rIns="91440" bIns="45720" rtlCol="0" anchor="ctr"/>
          <a:lstStyle/>
          <a:p>
            <a:pPr>
              <a:lnSpc>
                <a:spcPct val="100000"/>
              </a:lnSpc>
            </a:pPr>
            <a:endParaRPr lang="en-US" sz="1600" dirty="0"/>
          </a:p>
        </p:txBody>
      </p:sp>
      <p:pic>
        <p:nvPicPr>
          <p:cNvPr id="15" name="Image 0" descr="https://kimi-img.moonshot.cn/pub/slides/slides_tmpl/image/25-09-02-14:36:45-d2r90v9e3tpg8rchuqeg.sv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5610" y="3046730"/>
            <a:ext cx="1189990" cy="1189990"/>
          </a:xfrm>
          <a:prstGeom prst="rect">
            <a:avLst/>
          </a:prstGeom>
        </p:spPr>
      </p:pic>
      <p:sp>
        <p:nvSpPr>
          <p:cNvPr id="16" name="Text 13"/>
          <p:cNvSpPr/>
          <p:nvPr/>
        </p:nvSpPr>
        <p:spPr>
          <a:xfrm>
            <a:off x="579755" y="2103120"/>
            <a:ext cx="3117850"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015FA3"/>
                </a:solidFill>
                <a:latin typeface="MiSans" pitchFamily="34" charset="0"/>
                <a:ea typeface="MiSans" pitchFamily="34" charset="-122"/>
                <a:cs typeface="MiSans" pitchFamily="34" charset="-120"/>
              </a:rPr>
              <a:t>Automated Pipelines</a:t>
            </a:r>
            <a:endParaRPr lang="en-US" sz="1600" dirty="0"/>
          </a:p>
        </p:txBody>
      </p:sp>
      <p:sp>
        <p:nvSpPr>
          <p:cNvPr id="17" name="Text 14"/>
          <p:cNvSpPr/>
          <p:nvPr/>
        </p:nvSpPr>
        <p:spPr>
          <a:xfrm>
            <a:off x="560705" y="2835275"/>
            <a:ext cx="3116580" cy="1901825"/>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AI-driven CI/CD pipelines using tools like TensorFlow Extended (TFX) and MLflow automate the build, test, and deployment process, ensuring robust and reliable model delivery.</a:t>
            </a:r>
            <a:endParaRPr lang="en-US" sz="1600" dirty="0"/>
          </a:p>
        </p:txBody>
      </p:sp>
      <p:sp>
        <p:nvSpPr>
          <p:cNvPr id="18" name="Text 15"/>
          <p:cNvSpPr/>
          <p:nvPr/>
        </p:nvSpPr>
        <p:spPr>
          <a:xfrm>
            <a:off x="8479155" y="2103120"/>
            <a:ext cx="3117850" cy="645517"/>
          </a:xfrm>
          <a:prstGeom prst="rect">
            <a:avLst/>
          </a:prstGeom>
          <a:noFill/>
          <a:ln/>
        </p:spPr>
        <p:txBody>
          <a:bodyPr wrap="square" lIns="91440" tIns="45720" rIns="91440" bIns="45720" rtlCol="0" anchor="t">
            <a:spAutoFit/>
          </a:bodyPr>
          <a:lstStyle/>
          <a:p>
            <a:pPr>
              <a:lnSpc>
                <a:spcPct val="100000"/>
              </a:lnSpc>
            </a:pPr>
            <a:r>
              <a:rPr lang="en-US" sz="2000" b="1" dirty="0">
                <a:solidFill>
                  <a:srgbClr val="015FA3"/>
                </a:solidFill>
                <a:latin typeface="MiSans" pitchFamily="34" charset="0"/>
                <a:ea typeface="MiSans" pitchFamily="34" charset="-122"/>
                <a:cs typeface="MiSans" pitchFamily="34" charset="-120"/>
              </a:rPr>
              <a:t>Continuous Improvement</a:t>
            </a:r>
            <a:endParaRPr lang="en-US" sz="1600" dirty="0"/>
          </a:p>
        </p:txBody>
      </p:sp>
      <p:sp>
        <p:nvSpPr>
          <p:cNvPr id="19" name="Text 16"/>
          <p:cNvSpPr/>
          <p:nvPr/>
        </p:nvSpPr>
        <p:spPr>
          <a:xfrm>
            <a:off x="8460105" y="2835275"/>
            <a:ext cx="3116580" cy="1901825"/>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Automated pipelines enable continuous integration and deployment, allowing for rapid iteration and improvement of models based on new data and feedback.</a:t>
            </a:r>
            <a:endParaRPr lang="en-US" sz="1600" dirty="0"/>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957580" y="603885"/>
            <a:ext cx="97999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018EF4"/>
                </a:solidFill>
                <a:latin typeface="MiSans" pitchFamily="34" charset="0"/>
                <a:ea typeface="MiSans" pitchFamily="34" charset="-122"/>
                <a:cs typeface="MiSans" pitchFamily="34" charset="-120"/>
              </a:rPr>
              <a:t>Drift Detection Engines</a:t>
            </a:r>
            <a:endParaRPr lang="en-US" sz="1600" dirty="0"/>
          </a:p>
        </p:txBody>
      </p:sp>
      <p:sp>
        <p:nvSpPr>
          <p:cNvPr id="3" name="Shape 1"/>
          <p:cNvSpPr/>
          <p:nvPr/>
        </p:nvSpPr>
        <p:spPr>
          <a:xfrm>
            <a:off x="318" y="6286500"/>
            <a:ext cx="12191365" cy="571500"/>
          </a:xfrm>
          <a:prstGeom prst="rect">
            <a:avLst/>
          </a:prstGeom>
          <a:gradFill flip="none" rotWithShape="1">
            <a:gsLst>
              <a:gs pos="0">
                <a:srgbClr val="49B2FE"/>
              </a:gs>
              <a:gs pos="100000">
                <a:srgbClr val="1552E8"/>
              </a:gs>
            </a:gsLst>
            <a:lin ang="18900000" scaled="1"/>
          </a:gradFill>
          <a:ln/>
        </p:spPr>
      </p:sp>
      <p:sp>
        <p:nvSpPr>
          <p:cNvPr id="4" name="Text 2"/>
          <p:cNvSpPr/>
          <p:nvPr/>
        </p:nvSpPr>
        <p:spPr>
          <a:xfrm>
            <a:off x="318" y="6286500"/>
            <a:ext cx="12191365" cy="57150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3"/>
          <p:cNvSpPr/>
          <p:nvPr/>
        </p:nvSpPr>
        <p:spPr>
          <a:xfrm>
            <a:off x="1016000" y="1473200"/>
            <a:ext cx="334361" cy="335280"/>
          </a:xfrm>
          <a:prstGeom prst="chevron">
            <a:avLst>
              <a:gd name="adj" fmla="val 50000"/>
            </a:avLst>
          </a:prstGeom>
          <a:gradFill flip="none" rotWithShape="1">
            <a:gsLst>
              <a:gs pos="0">
                <a:srgbClr val="49B2FE"/>
              </a:gs>
              <a:gs pos="100000">
                <a:srgbClr val="1552E8"/>
              </a:gs>
            </a:gsLst>
            <a:lin ang="18900000" scaled="1"/>
          </a:gradFill>
          <a:ln/>
        </p:spPr>
      </p:sp>
      <p:sp>
        <p:nvSpPr>
          <p:cNvPr id="6" name="Text 4"/>
          <p:cNvSpPr/>
          <p:nvPr/>
        </p:nvSpPr>
        <p:spPr>
          <a:xfrm>
            <a:off x="1016000" y="1473200"/>
            <a:ext cx="334361" cy="33528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5"/>
          <p:cNvSpPr/>
          <p:nvPr/>
        </p:nvSpPr>
        <p:spPr>
          <a:xfrm>
            <a:off x="1342674" y="1473200"/>
            <a:ext cx="334361" cy="335280"/>
          </a:xfrm>
          <a:prstGeom prst="chevron">
            <a:avLst>
              <a:gd name="adj" fmla="val 50000"/>
            </a:avLst>
          </a:prstGeom>
          <a:gradFill flip="none" rotWithShape="1">
            <a:gsLst>
              <a:gs pos="0">
                <a:srgbClr val="49B2FE"/>
              </a:gs>
              <a:gs pos="100000">
                <a:srgbClr val="1552E8"/>
              </a:gs>
            </a:gsLst>
            <a:lin ang="18900000" scaled="1"/>
          </a:gradFill>
          <a:ln/>
        </p:spPr>
      </p:sp>
      <p:sp>
        <p:nvSpPr>
          <p:cNvPr id="8" name="Text 6"/>
          <p:cNvSpPr/>
          <p:nvPr/>
        </p:nvSpPr>
        <p:spPr>
          <a:xfrm>
            <a:off x="1342674" y="1473200"/>
            <a:ext cx="334361" cy="33528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p:cNvSpPr/>
          <p:nvPr/>
        </p:nvSpPr>
        <p:spPr>
          <a:xfrm>
            <a:off x="607939" y="3319145"/>
            <a:ext cx="5479562" cy="2712720"/>
          </a:xfrm>
          <a:prstGeom prst="roundRect">
            <a:avLst>
              <a:gd name="adj" fmla="val 7677"/>
            </a:avLst>
          </a:prstGeom>
          <a:solidFill>
            <a:srgbClr val="FFFFFF"/>
          </a:solidFill>
          <a:ln w="19050">
            <a:gradFill flip="none" rotWithShape="1">
              <a:gsLst>
                <a:gs pos="0">
                  <a:srgbClr val="92D1FE"/>
                </a:gs>
                <a:gs pos="100000">
                  <a:srgbClr val="49B2FE"/>
                </a:gs>
              </a:gsLst>
              <a:lin ang="2700000" scaled="1"/>
            </a:gradFill>
            <a:prstDash val="solid"/>
          </a:ln>
        </p:spPr>
      </p:sp>
      <p:sp>
        <p:nvSpPr>
          <p:cNvPr id="10" name="Text 8"/>
          <p:cNvSpPr/>
          <p:nvPr/>
        </p:nvSpPr>
        <p:spPr>
          <a:xfrm>
            <a:off x="607939" y="3319145"/>
            <a:ext cx="5479562" cy="271272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a:off x="598805" y="3303905"/>
            <a:ext cx="5497830" cy="640080"/>
          </a:xfrm>
          <a:prstGeom prst="round2SameRect">
            <a:avLst>
              <a:gd name="adj1" fmla="val 16667"/>
              <a:gd name="adj2" fmla="val 0"/>
            </a:avLst>
          </a:prstGeom>
          <a:gradFill flip="none" rotWithShape="1">
            <a:gsLst>
              <a:gs pos="0">
                <a:srgbClr val="49B2FE"/>
              </a:gs>
              <a:gs pos="100000">
                <a:srgbClr val="1552E8"/>
              </a:gs>
            </a:gsLst>
            <a:lin ang="18900000" scaled="1"/>
          </a:gradFill>
          <a:ln/>
        </p:spPr>
      </p:sp>
      <p:sp>
        <p:nvSpPr>
          <p:cNvPr id="12" name="Text 10"/>
          <p:cNvSpPr/>
          <p:nvPr/>
        </p:nvSpPr>
        <p:spPr>
          <a:xfrm>
            <a:off x="598805" y="3303905"/>
            <a:ext cx="5497830" cy="64008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a:off x="6270538" y="3298825"/>
            <a:ext cx="5280933" cy="2712720"/>
          </a:xfrm>
          <a:prstGeom prst="roundRect">
            <a:avLst>
              <a:gd name="adj" fmla="val 7677"/>
            </a:avLst>
          </a:prstGeom>
          <a:solidFill>
            <a:srgbClr val="FFFFFF"/>
          </a:solidFill>
          <a:ln w="19050">
            <a:gradFill flip="none" rotWithShape="1">
              <a:gsLst>
                <a:gs pos="0">
                  <a:srgbClr val="92D1FE"/>
                </a:gs>
                <a:gs pos="100000">
                  <a:srgbClr val="49B2FE"/>
                </a:gs>
              </a:gsLst>
              <a:lin ang="2700000" scaled="1"/>
            </a:gradFill>
            <a:prstDash val="solid"/>
          </a:ln>
        </p:spPr>
      </p:sp>
      <p:sp>
        <p:nvSpPr>
          <p:cNvPr id="14" name="Text 12"/>
          <p:cNvSpPr/>
          <p:nvPr/>
        </p:nvSpPr>
        <p:spPr>
          <a:xfrm>
            <a:off x="6270538" y="3298825"/>
            <a:ext cx="5280933" cy="271272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p:cNvSpPr/>
          <p:nvPr/>
        </p:nvSpPr>
        <p:spPr>
          <a:xfrm>
            <a:off x="6261735" y="3283585"/>
            <a:ext cx="5298539" cy="640080"/>
          </a:xfrm>
          <a:prstGeom prst="round2SameRect">
            <a:avLst>
              <a:gd name="adj1" fmla="val 16667"/>
              <a:gd name="adj2" fmla="val 0"/>
            </a:avLst>
          </a:prstGeom>
          <a:gradFill flip="none" rotWithShape="1">
            <a:gsLst>
              <a:gs pos="0">
                <a:srgbClr val="49B2FE"/>
              </a:gs>
              <a:gs pos="100000">
                <a:srgbClr val="1552E8"/>
              </a:gs>
            </a:gsLst>
            <a:lin ang="18900000" scaled="1"/>
          </a:gradFill>
          <a:ln/>
        </p:spPr>
      </p:sp>
      <p:sp>
        <p:nvSpPr>
          <p:cNvPr id="16" name="Text 14"/>
          <p:cNvSpPr/>
          <p:nvPr/>
        </p:nvSpPr>
        <p:spPr>
          <a:xfrm>
            <a:off x="6261735" y="3283585"/>
            <a:ext cx="5298539" cy="64008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Text 15"/>
          <p:cNvSpPr/>
          <p:nvPr/>
        </p:nvSpPr>
        <p:spPr>
          <a:xfrm>
            <a:off x="1814195" y="9144000"/>
            <a:ext cx="4064000" cy="174625"/>
          </a:xfrm>
          <a:prstGeom prst="rect">
            <a:avLst/>
          </a:prstGeom>
          <a:noFill/>
          <a:ln/>
        </p:spPr>
        <p:txBody>
          <a:bodyPr wrap="square" lIns="91440" tIns="45720" rIns="91440" bIns="45720" rtlCol="0" anchor="t">
            <a:spAutoFit/>
          </a:bodyPr>
          <a:lstStyle/>
          <a:p>
            <a:pPr>
              <a:lnSpc>
                <a:spcPct val="100000"/>
              </a:lnSpc>
            </a:pPr>
            <a:r>
              <a:rPr lang="en-US" sz="1800" dirty="0">
                <a:solidFill>
                  <a:srgbClr val="000000"/>
                </a:solidFill>
                <a:latin typeface="MiSans" pitchFamily="34" charset="0"/>
                <a:ea typeface="MiSans" pitchFamily="34" charset="-122"/>
                <a:cs typeface="MiSans" pitchFamily="34" charset="-120"/>
              </a:rPr>
              <a:t> </a:t>
            </a:r>
            <a:endParaRPr lang="en-US" sz="1600" dirty="0"/>
          </a:p>
        </p:txBody>
      </p:sp>
      <p:sp>
        <p:nvSpPr>
          <p:cNvPr id="18" name="Text 16"/>
          <p:cNvSpPr/>
          <p:nvPr/>
        </p:nvSpPr>
        <p:spPr>
          <a:xfrm>
            <a:off x="1762125" y="1441450"/>
            <a:ext cx="8750300" cy="368300"/>
          </a:xfrm>
          <a:prstGeom prst="rect">
            <a:avLst/>
          </a:prstGeom>
          <a:noFill/>
          <a:ln/>
        </p:spPr>
        <p:txBody>
          <a:bodyPr wrap="square" lIns="91440" tIns="45720" rIns="91440" bIns="45720" rtlCol="0" anchor="t">
            <a:spAutoFit/>
          </a:bodyPr>
          <a:lstStyle/>
          <a:p>
            <a:pPr algn="just">
              <a:lnSpc>
                <a:spcPct val="100000"/>
              </a:lnSpc>
            </a:pPr>
            <a:r>
              <a:rPr lang="en-US" sz="2400" b="1" dirty="0">
                <a:solidFill>
                  <a:srgbClr val="000000"/>
                </a:solidFill>
                <a:latin typeface="MiSans" pitchFamily="34" charset="0"/>
                <a:ea typeface="MiSans" pitchFamily="34" charset="-122"/>
                <a:cs typeface="MiSans" pitchFamily="34" charset="-120"/>
              </a:rPr>
              <a:t>Data Drift</a:t>
            </a:r>
            <a:endParaRPr lang="en-US" sz="1600" dirty="0"/>
          </a:p>
        </p:txBody>
      </p:sp>
      <p:sp>
        <p:nvSpPr>
          <p:cNvPr id="19" name="Text 17"/>
          <p:cNvSpPr/>
          <p:nvPr/>
        </p:nvSpPr>
        <p:spPr>
          <a:xfrm>
            <a:off x="1016000" y="1960880"/>
            <a:ext cx="9794240" cy="713184"/>
          </a:xfrm>
          <a:prstGeom prst="rect">
            <a:avLst/>
          </a:prstGeom>
          <a:noFill/>
          <a:ln/>
        </p:spPr>
        <p:txBody>
          <a:bodyPr wrap="square" lIns="91440" tIns="45720" rIns="91440" bIns="45720" rtlCol="0" anchor="t">
            <a:spAutoFit/>
          </a:bodyPr>
          <a:lstStyle/>
          <a:p>
            <a:pPr>
              <a:lnSpc>
                <a:spcPct val="130000"/>
              </a:lnSpc>
            </a:pPr>
            <a:r>
              <a:rPr lang="en-US" sz="1800" dirty="0">
                <a:solidFill>
                  <a:srgbClr val="000000"/>
                </a:solidFill>
                <a:latin typeface="MiSans" pitchFamily="34" charset="0"/>
                <a:ea typeface="MiSans" pitchFamily="34" charset="-122"/>
                <a:cs typeface="MiSans" pitchFamily="34" charset="-120"/>
              </a:rPr>
              <a:t>AI monitors detect changes in input data distributions, alerting practitioners to potential data drift that could affect model performance.</a:t>
            </a:r>
            <a:endParaRPr lang="en-US" sz="1600" dirty="0"/>
          </a:p>
        </p:txBody>
      </p:sp>
      <p:sp>
        <p:nvSpPr>
          <p:cNvPr id="20" name="Text 18"/>
          <p:cNvSpPr/>
          <p:nvPr/>
        </p:nvSpPr>
        <p:spPr>
          <a:xfrm>
            <a:off x="829435" y="3424555"/>
            <a:ext cx="5037331"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Concept Drift</a:t>
            </a:r>
            <a:endParaRPr lang="en-US" sz="1600" dirty="0"/>
          </a:p>
        </p:txBody>
      </p:sp>
      <p:sp>
        <p:nvSpPr>
          <p:cNvPr id="21" name="Text 19"/>
          <p:cNvSpPr/>
          <p:nvPr/>
        </p:nvSpPr>
        <p:spPr>
          <a:xfrm>
            <a:off x="839330" y="3989705"/>
            <a:ext cx="5017541" cy="1170384"/>
          </a:xfrm>
          <a:prstGeom prst="rect">
            <a:avLst/>
          </a:prstGeom>
          <a:noFill/>
          <a:ln/>
        </p:spPr>
        <p:txBody>
          <a:bodyPr wrap="square" lIns="91440" tIns="45720" rIns="91440" bIns="45720" rtlCol="0" anchor="t">
            <a:spAutoFit/>
          </a:bodyPr>
          <a:lstStyle/>
          <a:p>
            <a:pPr>
              <a:lnSpc>
                <a:spcPct val="120000"/>
              </a:lnSpc>
            </a:pPr>
            <a:r>
              <a:rPr lang="en-US" sz="1600" dirty="0">
                <a:solidFill>
                  <a:srgbClr val="000000"/>
                </a:solidFill>
                <a:latin typeface="MiSans" pitchFamily="34" charset="0"/>
                <a:ea typeface="MiSans" pitchFamily="34" charset="-122"/>
                <a:cs typeface="MiSans" pitchFamily="34" charset="-120"/>
              </a:rPr>
              <a:t>Concept drift detection identifies changes in the relationship between inputs and outputs, prompting timely model retraining to maintain accuracy.</a:t>
            </a:r>
            <a:endParaRPr lang="en-US" sz="1600" dirty="0"/>
          </a:p>
        </p:txBody>
      </p:sp>
      <p:sp>
        <p:nvSpPr>
          <p:cNvPr id="22" name="Text 20"/>
          <p:cNvSpPr/>
          <p:nvPr/>
        </p:nvSpPr>
        <p:spPr>
          <a:xfrm>
            <a:off x="6484005" y="3404235"/>
            <a:ext cx="4854732"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Performance Monitoring</a:t>
            </a:r>
            <a:endParaRPr lang="en-US" sz="1600" dirty="0"/>
          </a:p>
        </p:txBody>
      </p:sp>
      <p:sp>
        <p:nvSpPr>
          <p:cNvPr id="23" name="Text 21"/>
          <p:cNvSpPr/>
          <p:nvPr/>
        </p:nvSpPr>
        <p:spPr>
          <a:xfrm>
            <a:off x="6493541" y="3969385"/>
            <a:ext cx="4835660" cy="1170384"/>
          </a:xfrm>
          <a:prstGeom prst="rect">
            <a:avLst/>
          </a:prstGeom>
          <a:noFill/>
          <a:ln/>
        </p:spPr>
        <p:txBody>
          <a:bodyPr wrap="square" lIns="91440" tIns="45720" rIns="91440" bIns="45720" rtlCol="0" anchor="t">
            <a:spAutoFit/>
          </a:bodyPr>
          <a:lstStyle/>
          <a:p>
            <a:pPr>
              <a:lnSpc>
                <a:spcPct val="120000"/>
              </a:lnSpc>
            </a:pPr>
            <a:r>
              <a:rPr lang="en-US" sz="1600" dirty="0">
                <a:solidFill>
                  <a:srgbClr val="000000"/>
                </a:solidFill>
                <a:latin typeface="MiSans" pitchFamily="34" charset="0"/>
                <a:ea typeface="MiSans" pitchFamily="34" charset="-122"/>
                <a:cs typeface="MiSans" pitchFamily="34" charset="-120"/>
              </a:rPr>
              <a:t>Continuous monitoring of model performance in production ensures sustained reliability and triggers retraining when necessary, maintaining model effectiveness.</a:t>
            </a:r>
            <a:endParaRPr lang="en-US" sz="1600" dirty="0"/>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36:44-d2r90v1e3tpg8rchuqc0.jpg"/>
          <p:cNvPicPr>
            <a:picLocks noChangeAspect="1"/>
          </p:cNvPicPr>
          <p:nvPr/>
        </p:nvPicPr>
        <p:blipFill>
          <a:blip r:embed="rId3"/>
          <a:srcRect l="3583" r="3583"/>
          <a:stretch/>
        </p:blipFill>
        <p:spPr>
          <a:xfrm>
            <a:off x="0" y="-20955"/>
            <a:ext cx="12192000" cy="6911975"/>
          </a:xfrm>
          <a:prstGeom prst="rect">
            <a:avLst/>
          </a:prstGeom>
        </p:spPr>
      </p:pic>
      <p:sp>
        <p:nvSpPr>
          <p:cNvPr id="3" name="Text 0"/>
          <p:cNvSpPr/>
          <p:nvPr/>
        </p:nvSpPr>
        <p:spPr>
          <a:xfrm>
            <a:off x="731520" y="1329690"/>
            <a:ext cx="2071370" cy="1781572"/>
          </a:xfrm>
          <a:prstGeom prst="rect">
            <a:avLst/>
          </a:prstGeom>
          <a:noFill/>
          <a:ln/>
        </p:spPr>
        <p:txBody>
          <a:bodyPr wrap="square" lIns="91440" tIns="45720" rIns="91440" bIns="45720" rtlCol="0" anchor="t">
            <a:spAutoFit/>
          </a:bodyPr>
          <a:lstStyle/>
          <a:p>
            <a:pPr>
              <a:lnSpc>
                <a:spcPct val="100000"/>
              </a:lnSpc>
            </a:pPr>
            <a:r>
              <a:rPr lang="en-US" sz="11500" b="1" dirty="0">
                <a:solidFill>
                  <a:srgbClr val="FFFFFF"/>
                </a:solidFill>
                <a:latin typeface="MiSans" pitchFamily="34" charset="0"/>
                <a:ea typeface="MiSans" pitchFamily="34" charset="-122"/>
                <a:cs typeface="MiSans" pitchFamily="34" charset="-120"/>
              </a:rPr>
              <a:t>07</a:t>
            </a:r>
            <a:endParaRPr lang="en-US" sz="1600" dirty="0"/>
          </a:p>
        </p:txBody>
      </p:sp>
      <p:sp>
        <p:nvSpPr>
          <p:cNvPr id="4" name="Text 1"/>
          <p:cNvSpPr/>
          <p:nvPr/>
        </p:nvSpPr>
        <p:spPr>
          <a:xfrm>
            <a:off x="731520" y="3013710"/>
            <a:ext cx="10987405" cy="736600"/>
          </a:xfrm>
          <a:prstGeom prst="rect">
            <a:avLst/>
          </a:prstGeom>
          <a:noFill/>
          <a:ln/>
        </p:spPr>
        <p:txBody>
          <a:bodyPr wrap="square" lIns="91440" tIns="45720" rIns="91440" bIns="45720" rtlCol="0" anchor="t">
            <a:spAutoFit/>
          </a:bodyPr>
          <a:lstStyle/>
          <a:p>
            <a:pPr>
              <a:lnSpc>
                <a:spcPct val="100000"/>
              </a:lnSpc>
            </a:pPr>
            <a:r>
              <a:rPr lang="en-US" sz="4800" b="1" dirty="0">
                <a:solidFill>
                  <a:srgbClr val="FFFFFF"/>
                </a:solidFill>
                <a:latin typeface="MiSans" pitchFamily="34" charset="0"/>
                <a:ea typeface="MiSans" pitchFamily="34" charset="-122"/>
                <a:cs typeface="MiSans" pitchFamily="34" charset="-120"/>
              </a:rPr>
              <a:t>Future &amp; Ethics</a:t>
            </a:r>
            <a:endParaRPr lang="en-US" sz="1600" dirty="0"/>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957580" y="603885"/>
            <a:ext cx="97999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018EF4"/>
                </a:solidFill>
                <a:latin typeface="MiSans" pitchFamily="34" charset="0"/>
                <a:ea typeface="MiSans" pitchFamily="34" charset="-122"/>
                <a:cs typeface="MiSans" pitchFamily="34" charset="-120"/>
              </a:rPr>
              <a:t>Self-Supervised Horizons</a:t>
            </a:r>
            <a:endParaRPr lang="en-US" sz="1600" dirty="0"/>
          </a:p>
        </p:txBody>
      </p:sp>
      <p:sp>
        <p:nvSpPr>
          <p:cNvPr id="3" name="Shape 1"/>
          <p:cNvSpPr/>
          <p:nvPr/>
        </p:nvSpPr>
        <p:spPr>
          <a:xfrm>
            <a:off x="318" y="6286500"/>
            <a:ext cx="12191365" cy="571500"/>
          </a:xfrm>
          <a:prstGeom prst="rect">
            <a:avLst/>
          </a:prstGeom>
          <a:gradFill flip="none" rotWithShape="1">
            <a:gsLst>
              <a:gs pos="0">
                <a:srgbClr val="49B2FE"/>
              </a:gs>
              <a:gs pos="100000">
                <a:srgbClr val="1552E8"/>
              </a:gs>
            </a:gsLst>
            <a:lin ang="18900000" scaled="1"/>
          </a:gradFill>
          <a:ln/>
        </p:spPr>
      </p:sp>
      <p:sp>
        <p:nvSpPr>
          <p:cNvPr id="4" name="Text 2"/>
          <p:cNvSpPr/>
          <p:nvPr/>
        </p:nvSpPr>
        <p:spPr>
          <a:xfrm>
            <a:off x="318" y="6286500"/>
            <a:ext cx="12191365" cy="57150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3"/>
          <p:cNvSpPr/>
          <p:nvPr/>
        </p:nvSpPr>
        <p:spPr>
          <a:xfrm>
            <a:off x="1692275" y="1971040"/>
            <a:ext cx="9264015" cy="3397885"/>
          </a:xfrm>
          <a:prstGeom prst="roundRect">
            <a:avLst>
              <a:gd name="adj" fmla="val 10344"/>
            </a:avLst>
          </a:prstGeom>
          <a:solidFill>
            <a:srgbClr val="FFFFFF"/>
          </a:solidFill>
          <a:ln w="19050">
            <a:gradFill flip="none" rotWithShape="1">
              <a:gsLst>
                <a:gs pos="0">
                  <a:srgbClr val="DAF0FF"/>
                </a:gs>
                <a:gs pos="100000">
                  <a:srgbClr val="49B2FE"/>
                </a:gs>
              </a:gsLst>
              <a:lin ang="2700000" scaled="1"/>
            </a:gradFill>
            <a:prstDash val="solid"/>
          </a:ln>
        </p:spPr>
      </p:sp>
      <p:sp>
        <p:nvSpPr>
          <p:cNvPr id="6" name="Text 4"/>
          <p:cNvSpPr/>
          <p:nvPr/>
        </p:nvSpPr>
        <p:spPr>
          <a:xfrm>
            <a:off x="1692275" y="1971040"/>
            <a:ext cx="9264015" cy="3397885"/>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5"/>
          <p:cNvSpPr/>
          <p:nvPr/>
        </p:nvSpPr>
        <p:spPr>
          <a:xfrm>
            <a:off x="1000760" y="1432560"/>
            <a:ext cx="4312285" cy="4312285"/>
          </a:xfrm>
          <a:prstGeom prst="ellipse">
            <a:avLst/>
          </a:prstGeom>
          <a:gradFill flip="none" rotWithShape="1">
            <a:gsLst>
              <a:gs pos="0">
                <a:srgbClr val="49B2FE"/>
              </a:gs>
              <a:gs pos="100000">
                <a:srgbClr val="1552E8"/>
              </a:gs>
            </a:gsLst>
            <a:lin ang="18900000" scaled="1"/>
          </a:gradFill>
          <a:ln/>
        </p:spPr>
      </p:sp>
      <p:sp>
        <p:nvSpPr>
          <p:cNvPr id="8" name="Text 6"/>
          <p:cNvSpPr/>
          <p:nvPr/>
        </p:nvSpPr>
        <p:spPr>
          <a:xfrm>
            <a:off x="1000760" y="1432560"/>
            <a:ext cx="4312285" cy="4312285"/>
          </a:xfrm>
          <a:prstGeom prst="rect">
            <a:avLst/>
          </a:prstGeom>
          <a:noFill/>
          <a:ln/>
        </p:spPr>
        <p:txBody>
          <a:bodyPr wrap="square" lIns="45720" tIns="91440" rIns="91440" bIns="45720" rtlCol="0" anchor="ctr"/>
          <a:lstStyle/>
          <a:p>
            <a:pPr>
              <a:lnSpc>
                <a:spcPct val="100000"/>
              </a:lnSpc>
            </a:pPr>
            <a:endParaRPr lang="en-US" sz="1600" dirty="0"/>
          </a:p>
        </p:txBody>
      </p:sp>
      <p:sp>
        <p:nvSpPr>
          <p:cNvPr id="9" name="Text 7"/>
          <p:cNvSpPr/>
          <p:nvPr/>
        </p:nvSpPr>
        <p:spPr>
          <a:xfrm>
            <a:off x="1649095" y="2257425"/>
            <a:ext cx="3015615"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FFFFFF"/>
                </a:solidFill>
                <a:latin typeface="MiSans" pitchFamily="34" charset="0"/>
                <a:ea typeface="MiSans" pitchFamily="34" charset="-122"/>
                <a:cs typeface="MiSans" pitchFamily="34" charset="-120"/>
              </a:rPr>
              <a:t>Self-Supervised Learning</a:t>
            </a:r>
            <a:endParaRPr lang="en-US" sz="1600" dirty="0"/>
          </a:p>
        </p:txBody>
      </p:sp>
      <p:sp>
        <p:nvSpPr>
          <p:cNvPr id="10" name="Text 8"/>
          <p:cNvSpPr/>
          <p:nvPr/>
        </p:nvSpPr>
        <p:spPr>
          <a:xfrm>
            <a:off x="1649095" y="2929255"/>
            <a:ext cx="3015615" cy="1715294"/>
          </a:xfrm>
          <a:prstGeom prst="rect">
            <a:avLst/>
          </a:prstGeom>
          <a:noFill/>
          <a:ln/>
        </p:spPr>
        <p:txBody>
          <a:bodyPr wrap="square" lIns="91440" tIns="45720" rIns="9144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Self-supervised learning enables models to learn from unlabeled data by generating supervisory signals internally, reducing the need for extensive labeled datasets.</a:t>
            </a:r>
            <a:endParaRPr lang="en-US" sz="1600" dirty="0"/>
          </a:p>
        </p:txBody>
      </p:sp>
      <p:sp>
        <p:nvSpPr>
          <p:cNvPr id="11" name="Text 9"/>
          <p:cNvSpPr/>
          <p:nvPr/>
        </p:nvSpPr>
        <p:spPr>
          <a:xfrm>
            <a:off x="5633085" y="2340293"/>
            <a:ext cx="4644000"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000000"/>
                </a:solidFill>
                <a:latin typeface="MiSans" pitchFamily="34" charset="0"/>
                <a:ea typeface="MiSans" pitchFamily="34" charset="-122"/>
                <a:cs typeface="MiSans" pitchFamily="34" charset="-120"/>
              </a:rPr>
              <a:t>Scalable Knowledge</a:t>
            </a:r>
            <a:endParaRPr lang="en-US" sz="1600" dirty="0"/>
          </a:p>
        </p:txBody>
      </p:sp>
      <p:sp>
        <p:nvSpPr>
          <p:cNvPr id="12" name="Text 10"/>
          <p:cNvSpPr/>
          <p:nvPr/>
        </p:nvSpPr>
        <p:spPr>
          <a:xfrm>
            <a:off x="5633085" y="2951480"/>
            <a:ext cx="4888865" cy="1426567"/>
          </a:xfrm>
          <a:prstGeom prst="rect">
            <a:avLst/>
          </a:prstGeom>
          <a:noFill/>
          <a:ln/>
        </p:spPr>
        <p:txBody>
          <a:bodyPr wrap="square" lIns="91440" tIns="45720" rIns="91440" bIns="45720" rtlCol="0" anchor="t">
            <a:spAutoFit/>
          </a:bodyPr>
          <a:lstStyle/>
          <a:p>
            <a:pPr>
              <a:lnSpc>
                <a:spcPct val="130000"/>
              </a:lnSpc>
            </a:pPr>
            <a:r>
              <a:rPr lang="en-US" sz="1800" dirty="0">
                <a:solidFill>
                  <a:srgbClr val="000000"/>
                </a:solidFill>
                <a:latin typeface="MiSans" pitchFamily="34" charset="0"/>
                <a:ea typeface="MiSans" pitchFamily="34" charset="-122"/>
                <a:cs typeface="MiSans" pitchFamily="34" charset="-120"/>
              </a:rPr>
              <a:t>This approach promises scalable knowledge extraction across domains like vision, speech, and text, unlocking new possibilities for AI applications.</a:t>
            </a:r>
            <a:endParaRPr lang="en-US" sz="1600" dirty="0"/>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name="Slide 27">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1075690" y="707390"/>
            <a:ext cx="97999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018EF4"/>
                </a:solidFill>
                <a:latin typeface="MiSans" pitchFamily="34" charset="0"/>
                <a:ea typeface="MiSans" pitchFamily="34" charset="-122"/>
                <a:cs typeface="MiSans" pitchFamily="34" charset="-120"/>
              </a:rPr>
              <a:t>Quantum ML Synergy</a:t>
            </a:r>
            <a:endParaRPr lang="en-US" sz="1600" dirty="0"/>
          </a:p>
        </p:txBody>
      </p:sp>
      <p:sp>
        <p:nvSpPr>
          <p:cNvPr id="3" name="Shape 1"/>
          <p:cNvSpPr/>
          <p:nvPr/>
        </p:nvSpPr>
        <p:spPr>
          <a:xfrm>
            <a:off x="318" y="6286500"/>
            <a:ext cx="12191365" cy="571500"/>
          </a:xfrm>
          <a:prstGeom prst="rect">
            <a:avLst/>
          </a:prstGeom>
          <a:gradFill flip="none" rotWithShape="1">
            <a:gsLst>
              <a:gs pos="0">
                <a:srgbClr val="49B2FE"/>
              </a:gs>
              <a:gs pos="100000">
                <a:srgbClr val="1552E8"/>
              </a:gs>
            </a:gsLst>
            <a:lin ang="18900000" scaled="1"/>
          </a:gradFill>
          <a:ln/>
        </p:spPr>
      </p:sp>
      <p:sp>
        <p:nvSpPr>
          <p:cNvPr id="4" name="Text 2"/>
          <p:cNvSpPr/>
          <p:nvPr/>
        </p:nvSpPr>
        <p:spPr>
          <a:xfrm>
            <a:off x="318" y="6286500"/>
            <a:ext cx="12191365" cy="571500"/>
          </a:xfrm>
          <a:prstGeom prst="rect">
            <a:avLst/>
          </a:prstGeom>
          <a:noFill/>
          <a:ln/>
        </p:spPr>
        <p:txBody>
          <a:bodyPr wrap="square" lIns="45720" tIns="91440" rIns="91440" bIns="45720" rtlCol="0" anchor="ctr"/>
          <a:lstStyle/>
          <a:p>
            <a:pPr>
              <a:lnSpc>
                <a:spcPct val="100000"/>
              </a:lnSpc>
            </a:pPr>
            <a:endParaRPr lang="en-US" sz="1600" dirty="0"/>
          </a:p>
        </p:txBody>
      </p:sp>
      <p:pic>
        <p:nvPicPr>
          <p:cNvPr id="5" name="Image 0" descr="https://kimi-img.moonshot.cn/pub/slides/slides_tmpl/image/25-09-02-14:36:45-d2r90v9e3tpg8rchuqcg.png"/>
          <p:cNvPicPr>
            <a:picLocks noChangeAspect="1"/>
          </p:cNvPicPr>
          <p:nvPr/>
        </p:nvPicPr>
        <p:blipFill>
          <a:blip r:embed="rId3"/>
          <a:srcRect/>
          <a:stretch/>
        </p:blipFill>
        <p:spPr>
          <a:xfrm>
            <a:off x="7036435" y="1367155"/>
            <a:ext cx="4297680" cy="4297680"/>
          </a:xfrm>
          <a:prstGeom prst="rect">
            <a:avLst/>
          </a:prstGeom>
        </p:spPr>
      </p:pic>
      <p:sp>
        <p:nvSpPr>
          <p:cNvPr id="6" name="Text 3"/>
          <p:cNvSpPr/>
          <p:nvPr/>
        </p:nvSpPr>
        <p:spPr>
          <a:xfrm>
            <a:off x="1075690" y="1915795"/>
            <a:ext cx="5085080" cy="429617"/>
          </a:xfrm>
          <a:prstGeom prst="rect">
            <a:avLst/>
          </a:prstGeom>
          <a:noFill/>
          <a:ln/>
        </p:spPr>
        <p:txBody>
          <a:bodyPr wrap="square" lIns="91440" tIns="45720" rIns="91440" bIns="45720" rtlCol="0" anchor="t">
            <a:spAutoFit/>
          </a:bodyPr>
          <a:lstStyle/>
          <a:p>
            <a:pPr algn="just">
              <a:lnSpc>
                <a:spcPct val="100000"/>
              </a:lnSpc>
            </a:pPr>
            <a:r>
              <a:rPr lang="en-US" sz="2800" b="1" dirty="0">
                <a:solidFill>
                  <a:srgbClr val="2B2F36"/>
                </a:solidFill>
                <a:latin typeface="MiSans" pitchFamily="34" charset="0"/>
                <a:ea typeface="MiSans" pitchFamily="34" charset="-122"/>
                <a:cs typeface="MiSans" pitchFamily="34" charset="-120"/>
              </a:rPr>
              <a:t>Quantum Computing in ML</a:t>
            </a:r>
            <a:endParaRPr lang="en-US" sz="1600" dirty="0"/>
          </a:p>
        </p:txBody>
      </p:sp>
      <p:sp>
        <p:nvSpPr>
          <p:cNvPr id="7" name="Text 4"/>
          <p:cNvSpPr/>
          <p:nvPr/>
        </p:nvSpPr>
        <p:spPr>
          <a:xfrm>
            <a:off x="1111250" y="2882265"/>
            <a:ext cx="5109845" cy="1584722"/>
          </a:xfrm>
          <a:prstGeom prst="rect">
            <a:avLst/>
          </a:prstGeom>
          <a:noFill/>
          <a:ln/>
        </p:spPr>
        <p:txBody>
          <a:bodyPr wrap="square" lIns="91440" tIns="45720" rIns="91440" bIns="45720" rtlCol="0" anchor="t">
            <a:spAutoFit/>
          </a:bodyPr>
          <a:lstStyle/>
          <a:p>
            <a:pPr>
              <a:lnSpc>
                <a:spcPct val="130000"/>
              </a:lnSpc>
            </a:pPr>
            <a:r>
              <a:rPr lang="en-US" sz="2000" dirty="0">
                <a:solidFill>
                  <a:srgbClr val="2B2F36"/>
                </a:solidFill>
                <a:latin typeface="MiSans" pitchFamily="34" charset="0"/>
                <a:ea typeface="MiSans" pitchFamily="34" charset="-122"/>
                <a:cs typeface="MiSans" pitchFamily="34" charset="-120"/>
              </a:rPr>
              <a:t>Quantum computing has the potential to accelerate optimization and sampling in ML, promising faster training times and more efficient model development.</a:t>
            </a:r>
            <a:endParaRPr lang="en-US" sz="1600" dirty="0"/>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name="Slide 28">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21000000">
            <a:off x="1001395" y="1683385"/>
            <a:ext cx="2458085" cy="3895725"/>
          </a:xfrm>
          <a:prstGeom prst="roundRect">
            <a:avLst>
              <a:gd name="adj" fmla="val 16667"/>
            </a:avLst>
          </a:prstGeom>
          <a:gradFill flip="none" rotWithShape="1">
            <a:gsLst>
              <a:gs pos="0">
                <a:srgbClr val="49B2FE"/>
              </a:gs>
              <a:gs pos="100000">
                <a:srgbClr val="1552E8"/>
              </a:gs>
            </a:gsLst>
            <a:lin ang="18900000" scaled="1"/>
          </a:gradFill>
          <a:ln/>
        </p:spPr>
      </p:sp>
      <p:sp>
        <p:nvSpPr>
          <p:cNvPr id="3" name="Text 1"/>
          <p:cNvSpPr/>
          <p:nvPr/>
        </p:nvSpPr>
        <p:spPr>
          <a:xfrm rot="21000000">
            <a:off x="1001395" y="1683385"/>
            <a:ext cx="2458085" cy="389572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9-02-14:36:45-d2r90v9e3tpg8rchuqg0.png"/>
          <p:cNvPicPr>
            <a:picLocks noChangeAspect="1"/>
          </p:cNvPicPr>
          <p:nvPr/>
        </p:nvPicPr>
        <p:blipFill>
          <a:blip r:embed="rId3"/>
          <a:stretch>
            <a:fillRect/>
          </a:stretch>
        </p:blipFill>
        <p:spPr>
          <a:xfrm>
            <a:off x="1113790" y="1884045"/>
            <a:ext cx="2682240" cy="3907790"/>
          </a:xfrm>
          <a:prstGeom prst="rect">
            <a:avLst/>
          </a:prstGeom>
        </p:spPr>
      </p:pic>
      <p:sp>
        <p:nvSpPr>
          <p:cNvPr id="5" name="Shape 2"/>
          <p:cNvSpPr/>
          <p:nvPr/>
        </p:nvSpPr>
        <p:spPr>
          <a:xfrm rot="21000000">
            <a:off x="4618355" y="1683385"/>
            <a:ext cx="2458085" cy="3895725"/>
          </a:xfrm>
          <a:prstGeom prst="roundRect">
            <a:avLst>
              <a:gd name="adj" fmla="val 16667"/>
            </a:avLst>
          </a:prstGeom>
          <a:gradFill flip="none" rotWithShape="1">
            <a:gsLst>
              <a:gs pos="0">
                <a:srgbClr val="49B2FE"/>
              </a:gs>
              <a:gs pos="100000">
                <a:srgbClr val="1552E8"/>
              </a:gs>
            </a:gsLst>
            <a:lin ang="18900000" scaled="1"/>
          </a:gradFill>
          <a:ln/>
        </p:spPr>
      </p:sp>
      <p:sp>
        <p:nvSpPr>
          <p:cNvPr id="6" name="Text 3"/>
          <p:cNvSpPr/>
          <p:nvPr/>
        </p:nvSpPr>
        <p:spPr>
          <a:xfrm rot="21000000">
            <a:off x="4618355" y="1683385"/>
            <a:ext cx="2458085" cy="3895725"/>
          </a:xfrm>
          <a:prstGeom prst="rect">
            <a:avLst/>
          </a:prstGeom>
          <a:noFill/>
          <a:ln/>
        </p:spPr>
        <p:txBody>
          <a:bodyPr wrap="square" lIns="45720" tIns="91440" rIns="91440" bIns="45720" rtlCol="0" anchor="ctr"/>
          <a:lstStyle/>
          <a:p>
            <a:pPr>
              <a:lnSpc>
                <a:spcPct val="100000"/>
              </a:lnSpc>
            </a:pPr>
            <a:endParaRPr lang="en-US" sz="1600" dirty="0"/>
          </a:p>
        </p:txBody>
      </p:sp>
      <p:pic>
        <p:nvPicPr>
          <p:cNvPr id="7" name="Image 1" descr="https://kimi-img.moonshot.cn/pub/slides/slides_tmpl/image/25-09-02-14:36:45-d2r90v9e3tpg8rchuqg0.png"/>
          <p:cNvPicPr>
            <a:picLocks noChangeAspect="1"/>
          </p:cNvPicPr>
          <p:nvPr/>
        </p:nvPicPr>
        <p:blipFill>
          <a:blip r:embed="rId3"/>
          <a:stretch>
            <a:fillRect/>
          </a:stretch>
        </p:blipFill>
        <p:spPr>
          <a:xfrm>
            <a:off x="4730750" y="1884045"/>
            <a:ext cx="2682240" cy="3907790"/>
          </a:xfrm>
          <a:prstGeom prst="rect">
            <a:avLst/>
          </a:prstGeom>
        </p:spPr>
      </p:pic>
      <p:sp>
        <p:nvSpPr>
          <p:cNvPr id="8" name="Shape 4"/>
          <p:cNvSpPr/>
          <p:nvPr/>
        </p:nvSpPr>
        <p:spPr>
          <a:xfrm rot="21000000">
            <a:off x="8235315" y="1683385"/>
            <a:ext cx="2458085" cy="3895725"/>
          </a:xfrm>
          <a:prstGeom prst="roundRect">
            <a:avLst>
              <a:gd name="adj" fmla="val 16667"/>
            </a:avLst>
          </a:prstGeom>
          <a:gradFill flip="none" rotWithShape="1">
            <a:gsLst>
              <a:gs pos="0">
                <a:srgbClr val="49B2FE"/>
              </a:gs>
              <a:gs pos="100000">
                <a:srgbClr val="1552E8"/>
              </a:gs>
            </a:gsLst>
            <a:lin ang="18900000" scaled="1"/>
          </a:gradFill>
          <a:ln/>
        </p:spPr>
      </p:sp>
      <p:sp>
        <p:nvSpPr>
          <p:cNvPr id="9" name="Text 5"/>
          <p:cNvSpPr/>
          <p:nvPr/>
        </p:nvSpPr>
        <p:spPr>
          <a:xfrm rot="21000000">
            <a:off x="8235315" y="1683385"/>
            <a:ext cx="2458085" cy="3895725"/>
          </a:xfrm>
          <a:prstGeom prst="rect">
            <a:avLst/>
          </a:prstGeom>
          <a:noFill/>
          <a:ln/>
        </p:spPr>
        <p:txBody>
          <a:bodyPr wrap="square" lIns="45720" tIns="91440" rIns="91440" bIns="45720" rtlCol="0" anchor="ctr"/>
          <a:lstStyle/>
          <a:p>
            <a:pPr>
              <a:lnSpc>
                <a:spcPct val="100000"/>
              </a:lnSpc>
            </a:pPr>
            <a:endParaRPr lang="en-US" sz="1600" dirty="0"/>
          </a:p>
        </p:txBody>
      </p:sp>
      <p:pic>
        <p:nvPicPr>
          <p:cNvPr id="10" name="Image 2" descr="https://kimi-img.moonshot.cn/pub/slides/slides_tmpl/image/25-09-02-14:36:45-d2r90v9e3tpg8rchuqg0.png"/>
          <p:cNvPicPr>
            <a:picLocks noChangeAspect="1"/>
          </p:cNvPicPr>
          <p:nvPr/>
        </p:nvPicPr>
        <p:blipFill>
          <a:blip r:embed="rId3"/>
          <a:stretch>
            <a:fillRect/>
          </a:stretch>
        </p:blipFill>
        <p:spPr>
          <a:xfrm>
            <a:off x="8347710" y="1884045"/>
            <a:ext cx="2682240" cy="3907790"/>
          </a:xfrm>
          <a:prstGeom prst="rect">
            <a:avLst/>
          </a:prstGeom>
        </p:spPr>
      </p:pic>
      <p:sp>
        <p:nvSpPr>
          <p:cNvPr id="11" name="Text 6"/>
          <p:cNvSpPr/>
          <p:nvPr/>
        </p:nvSpPr>
        <p:spPr>
          <a:xfrm>
            <a:off x="957580" y="603885"/>
            <a:ext cx="97999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018EF4"/>
                </a:solidFill>
                <a:latin typeface="MiSans" pitchFamily="34" charset="0"/>
                <a:ea typeface="MiSans" pitchFamily="34" charset="-122"/>
                <a:cs typeface="MiSans" pitchFamily="34" charset="-120"/>
              </a:rPr>
              <a:t>Ethical AI Development</a:t>
            </a:r>
            <a:endParaRPr lang="en-US" sz="1600" dirty="0"/>
          </a:p>
        </p:txBody>
      </p:sp>
      <p:sp>
        <p:nvSpPr>
          <p:cNvPr id="12" name="Shape 7"/>
          <p:cNvSpPr/>
          <p:nvPr/>
        </p:nvSpPr>
        <p:spPr>
          <a:xfrm>
            <a:off x="318" y="6286500"/>
            <a:ext cx="12191365" cy="571500"/>
          </a:xfrm>
          <a:prstGeom prst="rect">
            <a:avLst/>
          </a:prstGeom>
          <a:gradFill flip="none" rotWithShape="1">
            <a:gsLst>
              <a:gs pos="0">
                <a:srgbClr val="49B2FE"/>
              </a:gs>
              <a:gs pos="100000">
                <a:srgbClr val="1552E8"/>
              </a:gs>
            </a:gsLst>
            <a:lin ang="18900000" scaled="1"/>
          </a:gradFill>
          <a:ln/>
        </p:spPr>
      </p:sp>
      <p:sp>
        <p:nvSpPr>
          <p:cNvPr id="13" name="Text 8"/>
          <p:cNvSpPr/>
          <p:nvPr/>
        </p:nvSpPr>
        <p:spPr>
          <a:xfrm>
            <a:off x="318" y="6286500"/>
            <a:ext cx="12191365" cy="57150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Text 9"/>
          <p:cNvSpPr/>
          <p:nvPr/>
        </p:nvSpPr>
        <p:spPr>
          <a:xfrm>
            <a:off x="1381125" y="2271395"/>
            <a:ext cx="2138971"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Fairness</a:t>
            </a:r>
            <a:endParaRPr lang="en-US" sz="1600" dirty="0"/>
          </a:p>
        </p:txBody>
      </p:sp>
      <p:sp>
        <p:nvSpPr>
          <p:cNvPr id="15" name="Text 10"/>
          <p:cNvSpPr/>
          <p:nvPr/>
        </p:nvSpPr>
        <p:spPr>
          <a:xfrm>
            <a:off x="1381125" y="2927985"/>
            <a:ext cx="2176145" cy="1910358"/>
          </a:xfrm>
          <a:prstGeom prst="rect">
            <a:avLst/>
          </a:prstGeom>
          <a:noFill/>
          <a:ln/>
        </p:spPr>
        <p:txBody>
          <a:bodyPr wrap="square" lIns="91440" tIns="45720" rIns="91440" bIns="45720" rtlCol="0" anchor="t">
            <a:spAutoFit/>
          </a:bodyPr>
          <a:lstStyle/>
          <a:p>
            <a:pPr>
              <a:lnSpc>
                <a:spcPct val="120000"/>
              </a:lnSpc>
            </a:pPr>
            <a:r>
              <a:rPr lang="en-US" sz="1400" dirty="0">
                <a:solidFill>
                  <a:srgbClr val="000000"/>
                </a:solidFill>
                <a:latin typeface="MiSans" pitchFamily="34" charset="0"/>
                <a:ea typeface="MiSans" pitchFamily="34" charset="-122"/>
                <a:cs typeface="MiSans" pitchFamily="34" charset="-120"/>
              </a:rPr>
              <a:t>Ensuring fairness in AI models is crucial to avoid biases and ensure equitable outcomes for all users. Techniques like bias mitigation are essential.</a:t>
            </a:r>
            <a:endParaRPr lang="en-US" sz="1600" dirty="0"/>
          </a:p>
        </p:txBody>
      </p:sp>
      <p:sp>
        <p:nvSpPr>
          <p:cNvPr id="16" name="Text 11"/>
          <p:cNvSpPr/>
          <p:nvPr/>
        </p:nvSpPr>
        <p:spPr>
          <a:xfrm>
            <a:off x="4998085" y="2271395"/>
            <a:ext cx="2138971"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Transparency</a:t>
            </a:r>
            <a:endParaRPr lang="en-US" sz="1600" dirty="0"/>
          </a:p>
        </p:txBody>
      </p:sp>
      <p:sp>
        <p:nvSpPr>
          <p:cNvPr id="17" name="Text 12"/>
          <p:cNvSpPr/>
          <p:nvPr/>
        </p:nvSpPr>
        <p:spPr>
          <a:xfrm>
            <a:off x="4998085" y="2927985"/>
            <a:ext cx="2176145" cy="1910358"/>
          </a:xfrm>
          <a:prstGeom prst="rect">
            <a:avLst/>
          </a:prstGeom>
          <a:noFill/>
          <a:ln/>
        </p:spPr>
        <p:txBody>
          <a:bodyPr wrap="square" lIns="91440" tIns="45720" rIns="91440" bIns="45720" rtlCol="0" anchor="t">
            <a:spAutoFit/>
          </a:bodyPr>
          <a:lstStyle/>
          <a:p>
            <a:pPr>
              <a:lnSpc>
                <a:spcPct val="120000"/>
              </a:lnSpc>
            </a:pPr>
            <a:r>
              <a:rPr lang="en-US" sz="1400" dirty="0">
                <a:solidFill>
                  <a:srgbClr val="000000"/>
                </a:solidFill>
                <a:latin typeface="MiSans" pitchFamily="34" charset="0"/>
                <a:ea typeface="MiSans" pitchFamily="34" charset="-122"/>
                <a:cs typeface="MiSans" pitchFamily="34" charset="-120"/>
              </a:rPr>
              <a:t>Transparency in AI development involves making model decisions understandable and explainable, building trust and facilitating regulatory compliance.</a:t>
            </a:r>
            <a:endParaRPr lang="en-US" sz="1600" dirty="0"/>
          </a:p>
        </p:txBody>
      </p:sp>
      <p:sp>
        <p:nvSpPr>
          <p:cNvPr id="18" name="Text 13"/>
          <p:cNvSpPr/>
          <p:nvPr/>
        </p:nvSpPr>
        <p:spPr>
          <a:xfrm>
            <a:off x="8615045" y="2271395"/>
            <a:ext cx="2138971"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Accountability</a:t>
            </a:r>
            <a:endParaRPr lang="en-US" sz="1600" dirty="0"/>
          </a:p>
        </p:txBody>
      </p:sp>
      <p:sp>
        <p:nvSpPr>
          <p:cNvPr id="19" name="Text 14"/>
          <p:cNvSpPr/>
          <p:nvPr/>
        </p:nvSpPr>
        <p:spPr>
          <a:xfrm>
            <a:off x="8615045" y="2927985"/>
            <a:ext cx="2176145" cy="1910358"/>
          </a:xfrm>
          <a:prstGeom prst="rect">
            <a:avLst/>
          </a:prstGeom>
          <a:noFill/>
          <a:ln/>
        </p:spPr>
        <p:txBody>
          <a:bodyPr wrap="square" lIns="91440" tIns="45720" rIns="91440" bIns="45720" rtlCol="0" anchor="t">
            <a:spAutoFit/>
          </a:bodyPr>
          <a:lstStyle/>
          <a:p>
            <a:pPr>
              <a:lnSpc>
                <a:spcPct val="120000"/>
              </a:lnSpc>
            </a:pPr>
            <a:r>
              <a:rPr lang="en-US" sz="1400" dirty="0">
                <a:solidFill>
                  <a:srgbClr val="000000"/>
                </a:solidFill>
                <a:latin typeface="MiSans" pitchFamily="34" charset="0"/>
                <a:ea typeface="MiSans" pitchFamily="34" charset="-122"/>
                <a:cs typeface="MiSans" pitchFamily="34" charset="-120"/>
              </a:rPr>
              <a:t>Accountability requires governance frameworks to ensure that AI-driven model creation is socially beneficial and adheres to ethical standards.</a:t>
            </a:r>
            <a:endParaRPr lang="en-US" sz="1600" dirty="0"/>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name="Slide 29">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36:47-d2r90vpe3tpg8rchuqhg.jpg"/>
          <p:cNvPicPr>
            <a:picLocks noChangeAspect="1"/>
          </p:cNvPicPr>
          <p:nvPr/>
        </p:nvPicPr>
        <p:blipFill>
          <a:blip r:embed="rId3"/>
          <a:srcRect l="3239" r="3239"/>
          <a:stretch/>
        </p:blipFill>
        <p:spPr>
          <a:xfrm>
            <a:off x="0" y="0"/>
            <a:ext cx="12192000" cy="6861175"/>
          </a:xfrm>
          <a:prstGeom prst="rect">
            <a:avLst/>
          </a:prstGeom>
        </p:spPr>
      </p:pic>
      <p:sp>
        <p:nvSpPr>
          <p:cNvPr id="3" name="Text 0"/>
          <p:cNvSpPr/>
          <p:nvPr/>
        </p:nvSpPr>
        <p:spPr>
          <a:xfrm>
            <a:off x="717233" y="1894840"/>
            <a:ext cx="6761480" cy="1414780"/>
          </a:xfrm>
          <a:prstGeom prst="rect">
            <a:avLst/>
          </a:prstGeom>
          <a:noFill/>
          <a:ln/>
        </p:spPr>
        <p:txBody>
          <a:bodyPr wrap="square" lIns="91440" tIns="45720" rIns="91440" bIns="45720" rtlCol="0" anchor="t"/>
          <a:lstStyle/>
          <a:p>
            <a:pPr>
              <a:lnSpc>
                <a:spcPct val="100000"/>
              </a:lnSpc>
            </a:pPr>
            <a:r>
              <a:rPr lang="en-US" sz="8000" b="1" dirty="0">
                <a:solidFill>
                  <a:srgbClr val="FFFFFF"/>
                </a:solidFill>
                <a:latin typeface="MiSans" pitchFamily="34" charset="0"/>
                <a:ea typeface="MiSans" pitchFamily="34" charset="-122"/>
                <a:cs typeface="MiSans" pitchFamily="34" charset="-120"/>
              </a:rPr>
              <a:t>THANK YOU</a:t>
            </a:r>
            <a:endParaRPr lang="en-US" sz="1600" dirty="0"/>
          </a:p>
        </p:txBody>
      </p:sp>
      <p:sp>
        <p:nvSpPr>
          <p:cNvPr id="4" name="Shape 1"/>
          <p:cNvSpPr/>
          <p:nvPr/>
        </p:nvSpPr>
        <p:spPr>
          <a:xfrm>
            <a:off x="920433" y="4594860"/>
            <a:ext cx="2078990" cy="478790"/>
          </a:xfrm>
          <a:prstGeom prst="roundRect">
            <a:avLst>
              <a:gd name="adj" fmla="val 50000"/>
            </a:avLst>
          </a:prstGeom>
          <a:solidFill>
            <a:srgbClr val="FFFFFF"/>
          </a:solidFill>
          <a:ln/>
        </p:spPr>
      </p:sp>
      <p:sp>
        <p:nvSpPr>
          <p:cNvPr id="5" name="Text 2"/>
          <p:cNvSpPr/>
          <p:nvPr/>
        </p:nvSpPr>
        <p:spPr>
          <a:xfrm>
            <a:off x="920433" y="4594860"/>
            <a:ext cx="2078990" cy="478790"/>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3"/>
          <p:cNvSpPr/>
          <p:nvPr/>
        </p:nvSpPr>
        <p:spPr>
          <a:xfrm>
            <a:off x="1000443" y="4650105"/>
            <a:ext cx="1918970" cy="369332"/>
          </a:xfrm>
          <a:prstGeom prst="rect">
            <a:avLst/>
          </a:prstGeom>
          <a:noFill/>
          <a:ln/>
        </p:spPr>
        <p:txBody>
          <a:bodyPr wrap="square" lIns="91440" tIns="45720" rIns="91440" bIns="45720" rtlCol="0" anchor="t">
            <a:spAutoFit/>
          </a:bodyPr>
          <a:lstStyle/>
          <a:p>
            <a:pPr algn="ctr">
              <a:lnSpc>
                <a:spcPct val="100000"/>
              </a:lnSpc>
            </a:pPr>
            <a:r>
              <a:rPr lang="en-US" sz="1800">
                <a:solidFill>
                  <a:srgbClr val="404040"/>
                </a:solidFill>
                <a:latin typeface="MiSans" pitchFamily="34" charset="0"/>
                <a:ea typeface="MiSans" pitchFamily="34" charset="-122"/>
                <a:cs typeface="MiSans" pitchFamily="34" charset="-120"/>
              </a:rPr>
              <a:t>Sean Wong</a:t>
            </a:r>
            <a:endParaRPr lang="en-US" sz="1600" dirty="0"/>
          </a:p>
        </p:txBody>
      </p:sp>
      <p:sp>
        <p:nvSpPr>
          <p:cNvPr id="7" name="Shape 4"/>
          <p:cNvSpPr/>
          <p:nvPr/>
        </p:nvSpPr>
        <p:spPr>
          <a:xfrm>
            <a:off x="3638233" y="4594860"/>
            <a:ext cx="2078990" cy="478790"/>
          </a:xfrm>
          <a:prstGeom prst="roundRect">
            <a:avLst>
              <a:gd name="adj" fmla="val 50000"/>
            </a:avLst>
          </a:prstGeom>
          <a:solidFill>
            <a:srgbClr val="FFFFFF"/>
          </a:solidFill>
          <a:ln/>
        </p:spPr>
      </p:sp>
      <p:sp>
        <p:nvSpPr>
          <p:cNvPr id="8" name="Text 5"/>
          <p:cNvSpPr/>
          <p:nvPr/>
        </p:nvSpPr>
        <p:spPr>
          <a:xfrm>
            <a:off x="3638233" y="4594860"/>
            <a:ext cx="2078990" cy="478790"/>
          </a:xfrm>
          <a:prstGeom prst="rect">
            <a:avLst/>
          </a:prstGeom>
          <a:noFill/>
          <a:ln/>
        </p:spPr>
        <p:txBody>
          <a:bodyPr wrap="square" lIns="45720" tIns="91440" rIns="91440" bIns="45720" rtlCol="0" anchor="ctr"/>
          <a:lstStyle/>
          <a:p>
            <a:pPr>
              <a:lnSpc>
                <a:spcPct val="100000"/>
              </a:lnSpc>
            </a:pPr>
            <a:endParaRPr lang="en-US" sz="1600" dirty="0"/>
          </a:p>
        </p:txBody>
      </p:sp>
      <p:sp>
        <p:nvSpPr>
          <p:cNvPr id="9" name="Text 6"/>
          <p:cNvSpPr/>
          <p:nvPr/>
        </p:nvSpPr>
        <p:spPr>
          <a:xfrm>
            <a:off x="3718243" y="4650105"/>
            <a:ext cx="1918970" cy="284559"/>
          </a:xfrm>
          <a:prstGeom prst="rect">
            <a:avLst/>
          </a:prstGeom>
          <a:noFill/>
          <a:ln/>
        </p:spPr>
        <p:txBody>
          <a:bodyPr wrap="square" lIns="91440" tIns="45720" rIns="91440" bIns="45720" rtlCol="0" anchor="t">
            <a:spAutoFit/>
          </a:bodyPr>
          <a:lstStyle/>
          <a:p>
            <a:pPr algn="ctr">
              <a:lnSpc>
                <a:spcPct val="100000"/>
              </a:lnSpc>
            </a:pPr>
            <a:r>
              <a:rPr lang="en-US" sz="1800" dirty="0">
                <a:solidFill>
                  <a:srgbClr val="404040"/>
                </a:solidFill>
                <a:latin typeface="MiSans" pitchFamily="34" charset="0"/>
                <a:ea typeface="MiSans" pitchFamily="34" charset="-122"/>
                <a:cs typeface="MiSans" pitchFamily="34" charset="-120"/>
              </a:rPr>
              <a:t>2025/01/01</a:t>
            </a:r>
            <a:endParaRPr lang="en-US" sz="1600"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36:45-d2r90v9e3tpg8rchuqd0.png"/>
          <p:cNvPicPr>
            <a:picLocks noChangeAspect="1"/>
          </p:cNvPicPr>
          <p:nvPr/>
        </p:nvPicPr>
        <p:blipFill>
          <a:blip r:embed="rId3"/>
          <a:srcRect l="3322" r="3322"/>
          <a:stretch/>
        </p:blipFill>
        <p:spPr>
          <a:xfrm>
            <a:off x="0" y="0"/>
            <a:ext cx="12208510" cy="6882130"/>
          </a:xfrm>
          <a:prstGeom prst="rect">
            <a:avLst/>
          </a:prstGeom>
        </p:spPr>
      </p:pic>
      <p:sp>
        <p:nvSpPr>
          <p:cNvPr id="3" name="Text 0"/>
          <p:cNvSpPr/>
          <p:nvPr/>
        </p:nvSpPr>
        <p:spPr>
          <a:xfrm>
            <a:off x="838200" y="1301750"/>
            <a:ext cx="4629150" cy="689610"/>
          </a:xfrm>
          <a:prstGeom prst="rect">
            <a:avLst/>
          </a:prstGeom>
          <a:noFill/>
          <a:ln/>
        </p:spPr>
        <p:txBody>
          <a:bodyPr wrap="square" lIns="0" tIns="0" rIns="0" bIns="0" rtlCol="0" anchor="ctr"/>
          <a:lstStyle/>
          <a:p>
            <a:pPr>
              <a:lnSpc>
                <a:spcPct val="100000"/>
              </a:lnSpc>
            </a:pPr>
            <a:r>
              <a:rPr lang="en-US" sz="4000" b="1" dirty="0">
                <a:solidFill>
                  <a:srgbClr val="FFFFFF"/>
                </a:solidFill>
                <a:latin typeface="MiSans" pitchFamily="34" charset="0"/>
                <a:ea typeface="MiSans" pitchFamily="34" charset="-122"/>
                <a:cs typeface="MiSans" pitchFamily="34" charset="-120"/>
              </a:rPr>
              <a:t>CONTENTS</a:t>
            </a:r>
            <a:endParaRPr lang="en-US" sz="1600" dirty="0"/>
          </a:p>
        </p:txBody>
      </p:sp>
      <p:sp>
        <p:nvSpPr>
          <p:cNvPr id="4" name="Shape 1"/>
          <p:cNvSpPr/>
          <p:nvPr/>
        </p:nvSpPr>
        <p:spPr>
          <a:xfrm flipH="1">
            <a:off x="1576705" y="3075940"/>
            <a:ext cx="12700" cy="467995"/>
          </a:xfrm>
          <a:prstGeom prst="line">
            <a:avLst/>
          </a:prstGeom>
          <a:noFill/>
          <a:ln w="19050">
            <a:solidFill>
              <a:srgbClr val="FFFFFF"/>
            </a:solidFill>
            <a:prstDash val="solid"/>
            <a:headEnd type="none"/>
            <a:tailEnd type="none"/>
          </a:ln>
        </p:spPr>
      </p:sp>
      <p:sp>
        <p:nvSpPr>
          <p:cNvPr id="5" name="Shape 2"/>
          <p:cNvSpPr/>
          <p:nvPr/>
        </p:nvSpPr>
        <p:spPr>
          <a:xfrm flipH="1">
            <a:off x="1576705" y="4104005"/>
            <a:ext cx="12700" cy="467995"/>
          </a:xfrm>
          <a:prstGeom prst="line">
            <a:avLst/>
          </a:prstGeom>
          <a:noFill/>
          <a:ln w="19050">
            <a:solidFill>
              <a:srgbClr val="FFFFFF"/>
            </a:solidFill>
            <a:prstDash val="solid"/>
            <a:headEnd type="none"/>
            <a:tailEnd type="none"/>
          </a:ln>
        </p:spPr>
      </p:sp>
      <p:sp>
        <p:nvSpPr>
          <p:cNvPr id="6" name="Text 3"/>
          <p:cNvSpPr/>
          <p:nvPr/>
        </p:nvSpPr>
        <p:spPr>
          <a:xfrm>
            <a:off x="578485" y="3018790"/>
            <a:ext cx="1041400" cy="552450"/>
          </a:xfrm>
          <a:prstGeom prst="rect">
            <a:avLst/>
          </a:prstGeom>
          <a:noFill/>
          <a:ln/>
        </p:spPr>
        <p:txBody>
          <a:bodyPr wrap="square" lIns="91440" tIns="45720" rIns="91440" bIns="45720" rtlCol="0" anchor="t">
            <a:spAutoFit/>
          </a:bodyPr>
          <a:lstStyle/>
          <a:p>
            <a:pPr algn="ctr">
              <a:lnSpc>
                <a:spcPct val="100000"/>
              </a:lnSpc>
            </a:pPr>
            <a:r>
              <a:rPr lang="en-US" sz="3600" b="1" dirty="0">
                <a:solidFill>
                  <a:srgbClr val="FFFFFF"/>
                </a:solidFill>
                <a:latin typeface="MiSans" pitchFamily="34" charset="0"/>
                <a:ea typeface="MiSans" pitchFamily="34" charset="-122"/>
                <a:cs typeface="MiSans" pitchFamily="34" charset="-120"/>
              </a:rPr>
              <a:t>01</a:t>
            </a:r>
            <a:endParaRPr lang="en-US" sz="1600" dirty="0"/>
          </a:p>
        </p:txBody>
      </p:sp>
      <p:sp>
        <p:nvSpPr>
          <p:cNvPr id="7" name="Text 4"/>
          <p:cNvSpPr/>
          <p:nvPr/>
        </p:nvSpPr>
        <p:spPr>
          <a:xfrm>
            <a:off x="1645285" y="3074035"/>
            <a:ext cx="9648190" cy="429617"/>
          </a:xfrm>
          <a:prstGeom prst="rect">
            <a:avLst/>
          </a:prstGeom>
          <a:noFill/>
          <a:ln/>
        </p:spPr>
        <p:txBody>
          <a:bodyPr wrap="square" lIns="91440" tIns="45720" rIns="91440" bIns="45720" rtlCol="0" anchor="t">
            <a:spAutoFit/>
          </a:bodyPr>
          <a:lstStyle/>
          <a:p>
            <a:pPr>
              <a:lnSpc>
                <a:spcPct val="100000"/>
              </a:lnSpc>
            </a:pPr>
            <a:r>
              <a:rPr lang="en-US" sz="2800" b="1" dirty="0">
                <a:solidFill>
                  <a:srgbClr val="FFFFFF"/>
                </a:solidFill>
                <a:latin typeface="MiSans" pitchFamily="34" charset="0"/>
                <a:ea typeface="MiSans" pitchFamily="34" charset="-122"/>
                <a:cs typeface="MiSans" pitchFamily="34" charset="-120"/>
              </a:rPr>
              <a:t>Deployment &amp; Monitoring</a:t>
            </a:r>
            <a:endParaRPr lang="en-US" sz="1600" dirty="0"/>
          </a:p>
        </p:txBody>
      </p:sp>
      <p:sp>
        <p:nvSpPr>
          <p:cNvPr id="8" name="Text 5"/>
          <p:cNvSpPr/>
          <p:nvPr/>
        </p:nvSpPr>
        <p:spPr>
          <a:xfrm>
            <a:off x="578485" y="4104005"/>
            <a:ext cx="1041400" cy="552450"/>
          </a:xfrm>
          <a:prstGeom prst="rect">
            <a:avLst/>
          </a:prstGeom>
          <a:noFill/>
          <a:ln/>
        </p:spPr>
        <p:txBody>
          <a:bodyPr wrap="square" lIns="91440" tIns="45720" rIns="91440" bIns="45720" rtlCol="0" anchor="t">
            <a:spAutoFit/>
          </a:bodyPr>
          <a:lstStyle/>
          <a:p>
            <a:pPr algn="ctr">
              <a:lnSpc>
                <a:spcPct val="100000"/>
              </a:lnSpc>
            </a:pPr>
            <a:r>
              <a:rPr lang="en-US" sz="3600" b="1" dirty="0">
                <a:solidFill>
                  <a:srgbClr val="FFFFFF"/>
                </a:solidFill>
                <a:latin typeface="MiSans" pitchFamily="34" charset="0"/>
                <a:ea typeface="MiSans" pitchFamily="34" charset="-122"/>
                <a:cs typeface="MiSans" pitchFamily="34" charset="-120"/>
              </a:rPr>
              <a:t>02</a:t>
            </a:r>
            <a:endParaRPr lang="en-US" sz="1600" dirty="0"/>
          </a:p>
        </p:txBody>
      </p:sp>
      <p:sp>
        <p:nvSpPr>
          <p:cNvPr id="9" name="Text 6"/>
          <p:cNvSpPr/>
          <p:nvPr/>
        </p:nvSpPr>
        <p:spPr>
          <a:xfrm>
            <a:off x="1645285" y="4159250"/>
            <a:ext cx="9959975" cy="429617"/>
          </a:xfrm>
          <a:prstGeom prst="rect">
            <a:avLst/>
          </a:prstGeom>
          <a:noFill/>
          <a:ln/>
        </p:spPr>
        <p:txBody>
          <a:bodyPr wrap="square" lIns="91440" tIns="45720" rIns="91440" bIns="45720" rtlCol="0" anchor="t">
            <a:spAutoFit/>
          </a:bodyPr>
          <a:lstStyle/>
          <a:p>
            <a:pPr>
              <a:lnSpc>
                <a:spcPct val="100000"/>
              </a:lnSpc>
            </a:pPr>
            <a:r>
              <a:rPr lang="en-US" sz="2800" b="1" dirty="0">
                <a:solidFill>
                  <a:srgbClr val="FFFFFF"/>
                </a:solidFill>
                <a:latin typeface="MiSans" pitchFamily="34" charset="0"/>
                <a:ea typeface="MiSans" pitchFamily="34" charset="-122"/>
                <a:cs typeface="MiSans" pitchFamily="34" charset="-120"/>
              </a:rPr>
              <a:t>Future &amp; Ethics</a:t>
            </a:r>
            <a:endParaRPr lang="en-US" sz="1600"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36:44-d2r90v1e3tpg8rchuqc0.jpg"/>
          <p:cNvPicPr>
            <a:picLocks noChangeAspect="1"/>
          </p:cNvPicPr>
          <p:nvPr/>
        </p:nvPicPr>
        <p:blipFill>
          <a:blip r:embed="rId3"/>
          <a:srcRect l="3583" r="3583"/>
          <a:stretch/>
        </p:blipFill>
        <p:spPr>
          <a:xfrm>
            <a:off x="0" y="-20955"/>
            <a:ext cx="12192000" cy="6911975"/>
          </a:xfrm>
          <a:prstGeom prst="rect">
            <a:avLst/>
          </a:prstGeom>
        </p:spPr>
      </p:pic>
      <p:sp>
        <p:nvSpPr>
          <p:cNvPr id="3" name="Text 0"/>
          <p:cNvSpPr/>
          <p:nvPr/>
        </p:nvSpPr>
        <p:spPr>
          <a:xfrm>
            <a:off x="731520" y="1329690"/>
            <a:ext cx="2071370" cy="1781572"/>
          </a:xfrm>
          <a:prstGeom prst="rect">
            <a:avLst/>
          </a:prstGeom>
          <a:noFill/>
          <a:ln/>
        </p:spPr>
        <p:txBody>
          <a:bodyPr wrap="square" lIns="91440" tIns="45720" rIns="91440" bIns="45720" rtlCol="0" anchor="t">
            <a:spAutoFit/>
          </a:bodyPr>
          <a:lstStyle/>
          <a:p>
            <a:pPr>
              <a:lnSpc>
                <a:spcPct val="100000"/>
              </a:lnSpc>
            </a:pPr>
            <a:r>
              <a:rPr lang="en-US" sz="11500" b="1" dirty="0">
                <a:solidFill>
                  <a:srgbClr val="FFFFFF"/>
                </a:solidFill>
                <a:latin typeface="MiSans" pitchFamily="34" charset="0"/>
                <a:ea typeface="MiSans" pitchFamily="34" charset="-122"/>
                <a:cs typeface="MiSans" pitchFamily="34" charset="-120"/>
              </a:rPr>
              <a:t>01</a:t>
            </a:r>
            <a:endParaRPr lang="en-US" sz="1600" dirty="0"/>
          </a:p>
        </p:txBody>
      </p:sp>
      <p:sp>
        <p:nvSpPr>
          <p:cNvPr id="4" name="Text 1"/>
          <p:cNvSpPr/>
          <p:nvPr/>
        </p:nvSpPr>
        <p:spPr>
          <a:xfrm>
            <a:off x="731520" y="3013710"/>
            <a:ext cx="10987405" cy="736600"/>
          </a:xfrm>
          <a:prstGeom prst="rect">
            <a:avLst/>
          </a:prstGeom>
          <a:noFill/>
          <a:ln/>
        </p:spPr>
        <p:txBody>
          <a:bodyPr wrap="square" lIns="91440" tIns="45720" rIns="91440" bIns="45720" rtlCol="0" anchor="t">
            <a:spAutoFit/>
          </a:bodyPr>
          <a:lstStyle/>
          <a:p>
            <a:pPr>
              <a:lnSpc>
                <a:spcPct val="100000"/>
              </a:lnSpc>
            </a:pPr>
            <a:r>
              <a:rPr lang="en-US" sz="4800" b="1" dirty="0">
                <a:solidFill>
                  <a:srgbClr val="FFFFFF"/>
                </a:solidFill>
                <a:latin typeface="MiSans" pitchFamily="34" charset="0"/>
                <a:ea typeface="MiSans" pitchFamily="34" charset="-122"/>
                <a:cs typeface="MiSans" pitchFamily="34" charset="-120"/>
              </a:rPr>
              <a:t>AI &amp; ML Foundations</a:t>
            </a:r>
            <a:endParaRPr lang="en-US" sz="1600"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957580" y="603885"/>
            <a:ext cx="97999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018EF4"/>
                </a:solidFill>
                <a:latin typeface="MiSans" pitchFamily="34" charset="0"/>
                <a:ea typeface="MiSans" pitchFamily="34" charset="-122"/>
                <a:cs typeface="MiSans" pitchFamily="34" charset="-120"/>
              </a:rPr>
              <a:t>AI vs ML: Core Distinctions</a:t>
            </a:r>
            <a:endParaRPr lang="en-US" sz="1600" dirty="0"/>
          </a:p>
        </p:txBody>
      </p:sp>
      <p:sp>
        <p:nvSpPr>
          <p:cNvPr id="3" name="Shape 1"/>
          <p:cNvSpPr/>
          <p:nvPr/>
        </p:nvSpPr>
        <p:spPr>
          <a:xfrm>
            <a:off x="8682355" y="-13970"/>
            <a:ext cx="3520440" cy="6871970"/>
          </a:xfrm>
          <a:prstGeom prst="roundRect">
            <a:avLst>
              <a:gd name="adj" fmla="val 0"/>
            </a:avLst>
          </a:prstGeom>
          <a:gradFill flip="none" rotWithShape="1">
            <a:gsLst>
              <a:gs pos="0">
                <a:srgbClr val="49B2FE"/>
              </a:gs>
              <a:gs pos="100000">
                <a:srgbClr val="1552E8"/>
              </a:gs>
            </a:gsLst>
            <a:lin ang="18900000" scaled="1"/>
          </a:gradFill>
          <a:ln/>
        </p:spPr>
      </p:sp>
      <p:sp>
        <p:nvSpPr>
          <p:cNvPr id="4" name="Text 2"/>
          <p:cNvSpPr/>
          <p:nvPr/>
        </p:nvSpPr>
        <p:spPr>
          <a:xfrm>
            <a:off x="8682355" y="-13970"/>
            <a:ext cx="3520440" cy="687197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3"/>
          <p:cNvSpPr/>
          <p:nvPr/>
        </p:nvSpPr>
        <p:spPr>
          <a:xfrm>
            <a:off x="808355" y="1833880"/>
            <a:ext cx="9264015" cy="1767840"/>
          </a:xfrm>
          <a:prstGeom prst="roundRect">
            <a:avLst>
              <a:gd name="adj" fmla="val 50000"/>
            </a:avLst>
          </a:prstGeom>
          <a:solidFill>
            <a:srgbClr val="FFFFFF"/>
          </a:solidFill>
          <a:ln w="19050">
            <a:gradFill flip="none" rotWithShape="1">
              <a:gsLst>
                <a:gs pos="0">
                  <a:srgbClr val="DAF0FF"/>
                </a:gs>
                <a:gs pos="100000">
                  <a:srgbClr val="49B2FE"/>
                </a:gs>
              </a:gsLst>
              <a:lin ang="2700000" scaled="1"/>
            </a:gradFill>
            <a:prstDash val="solid"/>
          </a:ln>
        </p:spPr>
      </p:sp>
      <p:sp>
        <p:nvSpPr>
          <p:cNvPr id="6" name="Text 4"/>
          <p:cNvSpPr/>
          <p:nvPr/>
        </p:nvSpPr>
        <p:spPr>
          <a:xfrm>
            <a:off x="808355" y="1833880"/>
            <a:ext cx="9264015" cy="176784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5"/>
          <p:cNvSpPr/>
          <p:nvPr/>
        </p:nvSpPr>
        <p:spPr>
          <a:xfrm>
            <a:off x="1046480" y="2054860"/>
            <a:ext cx="1325880" cy="1325880"/>
          </a:xfrm>
          <a:prstGeom prst="roundRect">
            <a:avLst>
              <a:gd name="adj" fmla="val 50000"/>
            </a:avLst>
          </a:prstGeom>
          <a:gradFill flip="none" rotWithShape="1">
            <a:gsLst>
              <a:gs pos="0">
                <a:srgbClr val="49B2FE"/>
              </a:gs>
              <a:gs pos="100000">
                <a:srgbClr val="1552E8"/>
              </a:gs>
            </a:gsLst>
            <a:lin ang="18900000" scaled="1"/>
          </a:gradFill>
          <a:ln/>
        </p:spPr>
      </p:sp>
      <p:sp>
        <p:nvSpPr>
          <p:cNvPr id="8" name="Text 6"/>
          <p:cNvSpPr/>
          <p:nvPr/>
        </p:nvSpPr>
        <p:spPr>
          <a:xfrm>
            <a:off x="1046480" y="2054860"/>
            <a:ext cx="1325880" cy="132588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p:cNvSpPr/>
          <p:nvPr/>
        </p:nvSpPr>
        <p:spPr>
          <a:xfrm>
            <a:off x="808355" y="4079240"/>
            <a:ext cx="9264015" cy="1767840"/>
          </a:xfrm>
          <a:prstGeom prst="roundRect">
            <a:avLst>
              <a:gd name="adj" fmla="val 50000"/>
            </a:avLst>
          </a:prstGeom>
          <a:solidFill>
            <a:srgbClr val="FFFFFF"/>
          </a:solidFill>
          <a:ln w="19050">
            <a:gradFill flip="none" rotWithShape="1">
              <a:gsLst>
                <a:gs pos="0">
                  <a:srgbClr val="DAF0FF"/>
                </a:gs>
                <a:gs pos="100000">
                  <a:srgbClr val="49B2FE"/>
                </a:gs>
              </a:gsLst>
              <a:lin ang="2700000" scaled="1"/>
            </a:gradFill>
            <a:prstDash val="solid"/>
          </a:ln>
        </p:spPr>
      </p:sp>
      <p:sp>
        <p:nvSpPr>
          <p:cNvPr id="10" name="Text 8"/>
          <p:cNvSpPr/>
          <p:nvPr/>
        </p:nvSpPr>
        <p:spPr>
          <a:xfrm>
            <a:off x="808355" y="4079240"/>
            <a:ext cx="9264015" cy="176784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a:off x="1046480" y="4300220"/>
            <a:ext cx="1325880" cy="1325880"/>
          </a:xfrm>
          <a:prstGeom prst="roundRect">
            <a:avLst>
              <a:gd name="adj" fmla="val 50000"/>
            </a:avLst>
          </a:prstGeom>
          <a:gradFill flip="none" rotWithShape="1">
            <a:gsLst>
              <a:gs pos="0">
                <a:srgbClr val="49B2FE"/>
              </a:gs>
              <a:gs pos="100000">
                <a:srgbClr val="1552E8"/>
              </a:gs>
            </a:gsLst>
            <a:lin ang="18900000" scaled="1"/>
          </a:gradFill>
          <a:ln/>
        </p:spPr>
      </p:sp>
      <p:sp>
        <p:nvSpPr>
          <p:cNvPr id="12" name="Text 10"/>
          <p:cNvSpPr/>
          <p:nvPr/>
        </p:nvSpPr>
        <p:spPr>
          <a:xfrm>
            <a:off x="1046480" y="4300220"/>
            <a:ext cx="1325880" cy="132588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Text 11"/>
          <p:cNvSpPr/>
          <p:nvPr/>
        </p:nvSpPr>
        <p:spPr>
          <a:xfrm>
            <a:off x="1223010" y="2317115"/>
            <a:ext cx="972185" cy="683617"/>
          </a:xfrm>
          <a:prstGeom prst="rect">
            <a:avLst/>
          </a:prstGeom>
          <a:noFill/>
          <a:ln/>
        </p:spPr>
        <p:txBody>
          <a:bodyPr wrap="square" lIns="91440" tIns="45720" rIns="91440" bIns="45720" rtlCol="0" anchor="t">
            <a:spAutoFit/>
          </a:bodyPr>
          <a:lstStyle/>
          <a:p>
            <a:pPr algn="ctr">
              <a:lnSpc>
                <a:spcPct val="100000"/>
              </a:lnSpc>
            </a:pPr>
            <a:r>
              <a:rPr lang="en-US" sz="4400" b="1" dirty="0">
                <a:solidFill>
                  <a:srgbClr val="FFFFFF"/>
                </a:solidFill>
                <a:latin typeface="MiSans" pitchFamily="34" charset="0"/>
                <a:ea typeface="MiSans" pitchFamily="34" charset="-122"/>
                <a:cs typeface="MiSans" pitchFamily="34" charset="-120"/>
              </a:rPr>
              <a:t>01</a:t>
            </a:r>
            <a:endParaRPr lang="en-US" sz="1600" dirty="0"/>
          </a:p>
        </p:txBody>
      </p:sp>
      <p:sp>
        <p:nvSpPr>
          <p:cNvPr id="14" name="Text 12"/>
          <p:cNvSpPr/>
          <p:nvPr/>
        </p:nvSpPr>
        <p:spPr>
          <a:xfrm>
            <a:off x="2630805" y="2112010"/>
            <a:ext cx="6779260"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Definition of AI</a:t>
            </a:r>
            <a:endParaRPr lang="en-US" sz="1600" dirty="0"/>
          </a:p>
        </p:txBody>
      </p:sp>
      <p:sp>
        <p:nvSpPr>
          <p:cNvPr id="15" name="Text 13"/>
          <p:cNvSpPr/>
          <p:nvPr/>
        </p:nvSpPr>
        <p:spPr>
          <a:xfrm>
            <a:off x="2630805" y="2463800"/>
            <a:ext cx="6779260" cy="1143397"/>
          </a:xfrm>
          <a:prstGeom prst="rect">
            <a:avLst/>
          </a:prstGeom>
          <a:noFill/>
          <a:ln/>
        </p:spPr>
        <p:txBody>
          <a:bodyPr wrap="square" lIns="91440" tIns="45720" rIns="9144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Artificial intelligence (AI) simulates human intelligence in machines, enabling them to perform tasks that typically require human cognition. It encompasses a wide range of techniques, including deep learning, natural language processing, and robotics.</a:t>
            </a:r>
            <a:endParaRPr lang="en-US" sz="1600" dirty="0"/>
          </a:p>
        </p:txBody>
      </p:sp>
      <p:sp>
        <p:nvSpPr>
          <p:cNvPr id="16" name="Text 14"/>
          <p:cNvSpPr/>
          <p:nvPr/>
        </p:nvSpPr>
        <p:spPr>
          <a:xfrm>
            <a:off x="1223010" y="4562475"/>
            <a:ext cx="972185" cy="683617"/>
          </a:xfrm>
          <a:prstGeom prst="rect">
            <a:avLst/>
          </a:prstGeom>
          <a:noFill/>
          <a:ln/>
        </p:spPr>
        <p:txBody>
          <a:bodyPr wrap="square" lIns="91440" tIns="45720" rIns="91440" bIns="45720" rtlCol="0" anchor="t">
            <a:spAutoFit/>
          </a:bodyPr>
          <a:lstStyle/>
          <a:p>
            <a:pPr algn="ctr">
              <a:lnSpc>
                <a:spcPct val="100000"/>
              </a:lnSpc>
            </a:pPr>
            <a:r>
              <a:rPr lang="en-US" sz="4400" b="1" dirty="0">
                <a:solidFill>
                  <a:srgbClr val="FFFFFF"/>
                </a:solidFill>
                <a:latin typeface="MiSans" pitchFamily="34" charset="0"/>
                <a:ea typeface="MiSans" pitchFamily="34" charset="-122"/>
                <a:cs typeface="MiSans" pitchFamily="34" charset="-120"/>
              </a:rPr>
              <a:t>02</a:t>
            </a:r>
            <a:endParaRPr lang="en-US" sz="1600" dirty="0"/>
          </a:p>
        </p:txBody>
      </p:sp>
      <p:sp>
        <p:nvSpPr>
          <p:cNvPr id="17" name="Text 15"/>
          <p:cNvSpPr/>
          <p:nvPr/>
        </p:nvSpPr>
        <p:spPr>
          <a:xfrm>
            <a:off x="2630805" y="4357370"/>
            <a:ext cx="6779260"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Definition of ML</a:t>
            </a:r>
            <a:endParaRPr lang="en-US" sz="1600" dirty="0"/>
          </a:p>
        </p:txBody>
      </p:sp>
      <p:sp>
        <p:nvSpPr>
          <p:cNvPr id="18" name="Text 16"/>
          <p:cNvSpPr/>
          <p:nvPr/>
        </p:nvSpPr>
        <p:spPr>
          <a:xfrm>
            <a:off x="2630805" y="4709160"/>
            <a:ext cx="6779260" cy="1143397"/>
          </a:xfrm>
          <a:prstGeom prst="rect">
            <a:avLst/>
          </a:prstGeom>
          <a:noFill/>
          <a:ln/>
        </p:spPr>
        <p:txBody>
          <a:bodyPr wrap="square" lIns="91440" tIns="45720" rIns="9144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Machine learning (ML) is a subset of AI that focuses on enabling machines to learn patterns from data without explicit programming. It involves algorithms that improve with experience, making predictions or decisions based on input data.</a:t>
            </a:r>
            <a:endParaRPr lang="en-US" sz="16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635" y="-1905"/>
            <a:ext cx="4740275" cy="6859905"/>
          </a:xfrm>
          <a:prstGeom prst="rect">
            <a:avLst/>
          </a:prstGeom>
          <a:gradFill flip="none" rotWithShape="1">
            <a:gsLst>
              <a:gs pos="0">
                <a:srgbClr val="49B2FE"/>
              </a:gs>
              <a:gs pos="100000">
                <a:srgbClr val="1552E8"/>
              </a:gs>
            </a:gsLst>
            <a:lin ang="18900000" scaled="1"/>
          </a:gradFill>
          <a:ln/>
        </p:spPr>
      </p:sp>
      <p:sp>
        <p:nvSpPr>
          <p:cNvPr id="3" name="Text 1"/>
          <p:cNvSpPr/>
          <p:nvPr/>
        </p:nvSpPr>
        <p:spPr>
          <a:xfrm>
            <a:off x="-635" y="-1905"/>
            <a:ext cx="4740275" cy="685990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9-02-14:36:47-d2r90vpe3tpg8rchuqi0.jpg"/>
          <p:cNvPicPr>
            <a:picLocks noChangeAspect="1"/>
          </p:cNvPicPr>
          <p:nvPr/>
        </p:nvPicPr>
        <p:blipFill>
          <a:blip r:embed="rId3"/>
          <a:srcRect l="44049" r="21872"/>
          <a:stretch/>
        </p:blipFill>
        <p:spPr>
          <a:xfrm>
            <a:off x="0" y="0"/>
            <a:ext cx="4723765" cy="6860540"/>
          </a:xfrm>
          <a:prstGeom prst="rect">
            <a:avLst/>
          </a:prstGeom>
        </p:spPr>
      </p:pic>
      <p:sp>
        <p:nvSpPr>
          <p:cNvPr id="5" name="Shape 2"/>
          <p:cNvSpPr/>
          <p:nvPr/>
        </p:nvSpPr>
        <p:spPr>
          <a:xfrm>
            <a:off x="406400" y="1508760"/>
            <a:ext cx="3535680" cy="4556760"/>
          </a:xfrm>
          <a:prstGeom prst="roundRect">
            <a:avLst>
              <a:gd name="adj" fmla="val 6321"/>
            </a:avLst>
          </a:prstGeom>
          <a:solidFill>
            <a:srgbClr val="FFFFFF"/>
          </a:solidFill>
          <a:ln w="19050">
            <a:gradFill flip="none" rotWithShape="1">
              <a:gsLst>
                <a:gs pos="0">
                  <a:srgbClr val="018EF4"/>
                </a:gs>
                <a:gs pos="30000">
                  <a:srgbClr val="018EF4"/>
                </a:gs>
                <a:gs pos="100000">
                  <a:srgbClr val="49B2FE"/>
                </a:gs>
              </a:gsLst>
              <a:lin ang="10800000" scaled="1"/>
            </a:gradFill>
            <a:prstDash val="solid"/>
          </a:ln>
        </p:spPr>
      </p:sp>
      <p:sp>
        <p:nvSpPr>
          <p:cNvPr id="6" name="Text 3"/>
          <p:cNvSpPr/>
          <p:nvPr/>
        </p:nvSpPr>
        <p:spPr>
          <a:xfrm>
            <a:off x="406400" y="1508760"/>
            <a:ext cx="3535680" cy="4556760"/>
          </a:xfrm>
          <a:prstGeom prst="rect">
            <a:avLst/>
          </a:prstGeom>
          <a:noFill/>
          <a:ln/>
        </p:spPr>
        <p:txBody>
          <a:bodyPr wrap="square" lIns="45720" tIns="91440" rIns="91440" bIns="45720" rtlCol="0" anchor="ctr"/>
          <a:lstStyle/>
          <a:p>
            <a:pPr>
              <a:lnSpc>
                <a:spcPct val="100000"/>
              </a:lnSpc>
            </a:pPr>
            <a:endParaRPr lang="en-US" sz="1600" dirty="0"/>
          </a:p>
        </p:txBody>
      </p:sp>
      <p:sp>
        <p:nvSpPr>
          <p:cNvPr id="7" name="Text 4"/>
          <p:cNvSpPr/>
          <p:nvPr/>
        </p:nvSpPr>
        <p:spPr>
          <a:xfrm>
            <a:off x="325120" y="319405"/>
            <a:ext cx="4144010" cy="903684"/>
          </a:xfrm>
          <a:prstGeom prst="rect">
            <a:avLst/>
          </a:prstGeom>
          <a:noFill/>
          <a:ln/>
        </p:spPr>
        <p:txBody>
          <a:bodyPr wrap="square" lIns="91440" tIns="45720" rIns="91440" bIns="45720" rtlCol="0" anchor="t">
            <a:spAutoFit/>
          </a:bodyPr>
          <a:lstStyle/>
          <a:p>
            <a:pPr>
              <a:lnSpc>
                <a:spcPct val="100000"/>
              </a:lnSpc>
            </a:pPr>
            <a:r>
              <a:rPr lang="en-US" sz="2800" b="1" dirty="0">
                <a:solidFill>
                  <a:srgbClr val="FFFFFF"/>
                </a:solidFill>
                <a:latin typeface="MiSans" pitchFamily="34" charset="0"/>
                <a:ea typeface="MiSans" pitchFamily="34" charset="-122"/>
                <a:cs typeface="MiSans" pitchFamily="34" charset="-120"/>
              </a:rPr>
              <a:t>Learning Paradigms Snapshot</a:t>
            </a:r>
            <a:endParaRPr lang="en-US" sz="1600" dirty="0"/>
          </a:p>
        </p:txBody>
      </p:sp>
      <p:sp>
        <p:nvSpPr>
          <p:cNvPr id="8" name="Shape 5"/>
          <p:cNvSpPr/>
          <p:nvPr/>
        </p:nvSpPr>
        <p:spPr>
          <a:xfrm>
            <a:off x="568325" y="2587625"/>
            <a:ext cx="3178810" cy="0"/>
          </a:xfrm>
          <a:prstGeom prst="line">
            <a:avLst/>
          </a:prstGeom>
          <a:noFill/>
          <a:ln w="31750">
            <a:solidFill>
              <a:srgbClr val="49B2FE"/>
            </a:solidFill>
            <a:prstDash val="solid"/>
            <a:headEnd type="none"/>
            <a:tailEnd type="none"/>
          </a:ln>
        </p:spPr>
      </p:sp>
      <p:sp>
        <p:nvSpPr>
          <p:cNvPr id="9" name="Shape 6"/>
          <p:cNvSpPr/>
          <p:nvPr/>
        </p:nvSpPr>
        <p:spPr>
          <a:xfrm>
            <a:off x="568325" y="2498725"/>
            <a:ext cx="3178810" cy="0"/>
          </a:xfrm>
          <a:prstGeom prst="line">
            <a:avLst/>
          </a:prstGeom>
          <a:noFill/>
          <a:ln w="12700">
            <a:solidFill>
              <a:srgbClr val="49B2FE"/>
            </a:solidFill>
            <a:prstDash val="solid"/>
            <a:headEnd type="none"/>
            <a:tailEnd type="none"/>
          </a:ln>
        </p:spPr>
      </p:sp>
      <p:sp>
        <p:nvSpPr>
          <p:cNvPr id="10" name="Shape 7"/>
          <p:cNvSpPr/>
          <p:nvPr/>
        </p:nvSpPr>
        <p:spPr>
          <a:xfrm>
            <a:off x="5000625" y="1233805"/>
            <a:ext cx="6316980" cy="1905635"/>
          </a:xfrm>
          <a:prstGeom prst="roundRect">
            <a:avLst>
              <a:gd name="adj" fmla="val 6321"/>
            </a:avLst>
          </a:prstGeom>
          <a:solidFill>
            <a:srgbClr val="FFFFFF"/>
          </a:solidFill>
          <a:ln w="19050">
            <a:gradFill flip="none" rotWithShape="1">
              <a:gsLst>
                <a:gs pos="0">
                  <a:srgbClr val="018EF4"/>
                </a:gs>
                <a:gs pos="30000">
                  <a:srgbClr val="018EF4"/>
                </a:gs>
                <a:gs pos="100000">
                  <a:srgbClr val="49B2FE"/>
                </a:gs>
              </a:gsLst>
              <a:lin ang="10800000" scaled="1"/>
            </a:gradFill>
            <a:prstDash val="solid"/>
          </a:ln>
        </p:spPr>
      </p:sp>
      <p:sp>
        <p:nvSpPr>
          <p:cNvPr id="11" name="Text 8"/>
          <p:cNvSpPr/>
          <p:nvPr/>
        </p:nvSpPr>
        <p:spPr>
          <a:xfrm>
            <a:off x="5000625" y="1233805"/>
            <a:ext cx="6316980" cy="1905635"/>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9"/>
          <p:cNvSpPr/>
          <p:nvPr/>
        </p:nvSpPr>
        <p:spPr>
          <a:xfrm rot="5400000">
            <a:off x="5269230" y="1395095"/>
            <a:ext cx="271145" cy="252730"/>
          </a:xfrm>
          <a:prstGeom prst="triangle">
            <a:avLst>
              <a:gd name="adj" fmla="val 50000"/>
            </a:avLst>
          </a:prstGeom>
          <a:solidFill>
            <a:srgbClr val="018EF4"/>
          </a:solidFill>
          <a:ln/>
        </p:spPr>
      </p:sp>
      <p:sp>
        <p:nvSpPr>
          <p:cNvPr id="13" name="Text 10"/>
          <p:cNvSpPr/>
          <p:nvPr/>
        </p:nvSpPr>
        <p:spPr>
          <a:xfrm rot="5400000">
            <a:off x="5269230" y="1395095"/>
            <a:ext cx="271145" cy="25273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p:cNvSpPr/>
          <p:nvPr/>
        </p:nvSpPr>
        <p:spPr>
          <a:xfrm>
            <a:off x="5000625" y="3707765"/>
            <a:ext cx="6316980" cy="1905635"/>
          </a:xfrm>
          <a:prstGeom prst="roundRect">
            <a:avLst>
              <a:gd name="adj" fmla="val 6321"/>
            </a:avLst>
          </a:prstGeom>
          <a:solidFill>
            <a:srgbClr val="FFFFFF"/>
          </a:solidFill>
          <a:ln w="19050">
            <a:gradFill flip="none" rotWithShape="1">
              <a:gsLst>
                <a:gs pos="0">
                  <a:srgbClr val="018EF4"/>
                </a:gs>
                <a:gs pos="30000">
                  <a:srgbClr val="018EF4"/>
                </a:gs>
                <a:gs pos="100000">
                  <a:srgbClr val="49B2FE"/>
                </a:gs>
              </a:gsLst>
              <a:lin ang="10800000" scaled="1"/>
            </a:gradFill>
            <a:prstDash val="solid"/>
          </a:ln>
        </p:spPr>
      </p:sp>
      <p:sp>
        <p:nvSpPr>
          <p:cNvPr id="15" name="Text 12"/>
          <p:cNvSpPr/>
          <p:nvPr/>
        </p:nvSpPr>
        <p:spPr>
          <a:xfrm>
            <a:off x="5000625" y="3707765"/>
            <a:ext cx="6316980" cy="190563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3"/>
          <p:cNvSpPr/>
          <p:nvPr/>
        </p:nvSpPr>
        <p:spPr>
          <a:xfrm rot="5400000">
            <a:off x="5269230" y="3869055"/>
            <a:ext cx="271145" cy="252730"/>
          </a:xfrm>
          <a:prstGeom prst="triangle">
            <a:avLst>
              <a:gd name="adj" fmla="val 50000"/>
            </a:avLst>
          </a:prstGeom>
          <a:solidFill>
            <a:srgbClr val="018EF4"/>
          </a:solidFill>
          <a:ln/>
        </p:spPr>
      </p:sp>
      <p:sp>
        <p:nvSpPr>
          <p:cNvPr id="17" name="Text 14"/>
          <p:cNvSpPr/>
          <p:nvPr/>
        </p:nvSpPr>
        <p:spPr>
          <a:xfrm rot="5400000">
            <a:off x="5269230" y="3869055"/>
            <a:ext cx="271145" cy="25273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Text 15"/>
          <p:cNvSpPr/>
          <p:nvPr/>
        </p:nvSpPr>
        <p:spPr>
          <a:xfrm>
            <a:off x="568325" y="1746250"/>
            <a:ext cx="3178810"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Supervised Learning</a:t>
            </a:r>
            <a:endParaRPr lang="en-US" sz="1600" dirty="0"/>
          </a:p>
        </p:txBody>
      </p:sp>
      <p:sp>
        <p:nvSpPr>
          <p:cNvPr id="19" name="Text 16"/>
          <p:cNvSpPr/>
          <p:nvPr/>
        </p:nvSpPr>
        <p:spPr>
          <a:xfrm>
            <a:off x="568960" y="2661920"/>
            <a:ext cx="3182620" cy="2389188"/>
          </a:xfrm>
          <a:prstGeom prst="rect">
            <a:avLst/>
          </a:prstGeom>
          <a:noFill/>
          <a:ln/>
        </p:spPr>
        <p:txBody>
          <a:bodyPr wrap="square" lIns="91440" tIns="45720" rIns="91440" bIns="45720" rtlCol="0" anchor="t">
            <a:spAutoFit/>
          </a:bodyPr>
          <a:lstStyle/>
          <a:p>
            <a:pPr>
              <a:lnSpc>
                <a:spcPct val="140000"/>
              </a:lnSpc>
            </a:pPr>
            <a:r>
              <a:rPr lang="en-US" sz="1600" dirty="0">
                <a:solidFill>
                  <a:srgbClr val="000000"/>
                </a:solidFill>
                <a:latin typeface="MiSans" pitchFamily="34" charset="0"/>
                <a:ea typeface="MiSans" pitchFamily="34" charset="-122"/>
                <a:cs typeface="MiSans" pitchFamily="34" charset="-120"/>
              </a:rPr>
              <a:t>Supervised learning involves training models on labeled data to make predictions. It is used for tasks like classification and regression, where the model learns from input-output pairs to generalize to new data.</a:t>
            </a:r>
            <a:endParaRPr lang="en-US" sz="1600" dirty="0"/>
          </a:p>
        </p:txBody>
      </p:sp>
      <p:sp>
        <p:nvSpPr>
          <p:cNvPr id="20" name="Text 17"/>
          <p:cNvSpPr/>
          <p:nvPr/>
        </p:nvSpPr>
        <p:spPr>
          <a:xfrm>
            <a:off x="5586095" y="1362710"/>
            <a:ext cx="5475605"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Unsupervised Learning</a:t>
            </a:r>
            <a:endParaRPr lang="en-US" sz="1600" dirty="0"/>
          </a:p>
        </p:txBody>
      </p:sp>
      <p:sp>
        <p:nvSpPr>
          <p:cNvPr id="21" name="Text 18"/>
          <p:cNvSpPr/>
          <p:nvPr/>
        </p:nvSpPr>
        <p:spPr>
          <a:xfrm>
            <a:off x="5163185" y="1706245"/>
            <a:ext cx="5905500" cy="1194792"/>
          </a:xfrm>
          <a:prstGeom prst="rect">
            <a:avLst/>
          </a:prstGeom>
          <a:noFill/>
          <a:ln/>
        </p:spPr>
        <p:txBody>
          <a:bodyPr wrap="square" lIns="91440" tIns="45720" rIns="91440" bIns="45720" rtlCol="0" anchor="t">
            <a:spAutoFit/>
          </a:bodyPr>
          <a:lstStyle/>
          <a:p>
            <a:pPr>
              <a:lnSpc>
                <a:spcPct val="140000"/>
              </a:lnSpc>
            </a:pPr>
            <a:r>
              <a:rPr lang="en-US" sz="1400" dirty="0">
                <a:solidFill>
                  <a:srgbClr val="000000"/>
                </a:solidFill>
                <a:latin typeface="MiSans" pitchFamily="34" charset="0"/>
                <a:ea typeface="MiSans" pitchFamily="34" charset="-122"/>
                <a:cs typeface="MiSans" pitchFamily="34" charset="-120"/>
              </a:rPr>
              <a:t>Unsupervised learning deals with unlabeled data, aiming to discover hidden patterns or structures. Techniques like clustering and dimensionality reduction are used to explore data without predefined labels.</a:t>
            </a:r>
            <a:endParaRPr lang="en-US" sz="1600" dirty="0"/>
          </a:p>
        </p:txBody>
      </p:sp>
      <p:sp>
        <p:nvSpPr>
          <p:cNvPr id="22" name="Text 19"/>
          <p:cNvSpPr/>
          <p:nvPr/>
        </p:nvSpPr>
        <p:spPr>
          <a:xfrm>
            <a:off x="5586095" y="3836670"/>
            <a:ext cx="5475605"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Reinforcement Learning</a:t>
            </a:r>
            <a:endParaRPr lang="en-US" sz="1600" dirty="0"/>
          </a:p>
        </p:txBody>
      </p:sp>
      <p:sp>
        <p:nvSpPr>
          <p:cNvPr id="23" name="Text 20"/>
          <p:cNvSpPr/>
          <p:nvPr/>
        </p:nvSpPr>
        <p:spPr>
          <a:xfrm>
            <a:off x="5163185" y="4180205"/>
            <a:ext cx="5905500" cy="1194792"/>
          </a:xfrm>
          <a:prstGeom prst="rect">
            <a:avLst/>
          </a:prstGeom>
          <a:noFill/>
          <a:ln/>
        </p:spPr>
        <p:txBody>
          <a:bodyPr wrap="square" lIns="91440" tIns="45720" rIns="91440" bIns="45720" rtlCol="0" anchor="t">
            <a:spAutoFit/>
          </a:bodyPr>
          <a:lstStyle/>
          <a:p>
            <a:pPr>
              <a:lnSpc>
                <a:spcPct val="140000"/>
              </a:lnSpc>
            </a:pPr>
            <a:r>
              <a:rPr lang="en-US" sz="1400" dirty="0">
                <a:solidFill>
                  <a:srgbClr val="000000"/>
                </a:solidFill>
                <a:latin typeface="MiSans" pitchFamily="34" charset="0"/>
                <a:ea typeface="MiSans" pitchFamily="34" charset="-122"/>
                <a:cs typeface="MiSans" pitchFamily="34" charset="-120"/>
              </a:rPr>
              <a:t>Reinforcement learning involves agents learning to make decisions by interacting with an environment. The agent receives rewards or penalties, optimizing its behavior to maximize cumulative rewards over time.</a:t>
            </a:r>
            <a:endParaRPr lang="en-US" sz="1600"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36:44-d2r90v1e3tpg8rchuqc0.jpg"/>
          <p:cNvPicPr>
            <a:picLocks noChangeAspect="1"/>
          </p:cNvPicPr>
          <p:nvPr/>
        </p:nvPicPr>
        <p:blipFill>
          <a:blip r:embed="rId3"/>
          <a:srcRect l="3583" r="3583"/>
          <a:stretch/>
        </p:blipFill>
        <p:spPr>
          <a:xfrm>
            <a:off x="0" y="-20955"/>
            <a:ext cx="12192000" cy="6911975"/>
          </a:xfrm>
          <a:prstGeom prst="rect">
            <a:avLst/>
          </a:prstGeom>
        </p:spPr>
      </p:pic>
      <p:sp>
        <p:nvSpPr>
          <p:cNvPr id="3" name="Text 0"/>
          <p:cNvSpPr/>
          <p:nvPr/>
        </p:nvSpPr>
        <p:spPr>
          <a:xfrm>
            <a:off x="731520" y="1329690"/>
            <a:ext cx="2071370" cy="1781572"/>
          </a:xfrm>
          <a:prstGeom prst="rect">
            <a:avLst/>
          </a:prstGeom>
          <a:noFill/>
          <a:ln/>
        </p:spPr>
        <p:txBody>
          <a:bodyPr wrap="square" lIns="91440" tIns="45720" rIns="91440" bIns="45720" rtlCol="0" anchor="t">
            <a:spAutoFit/>
          </a:bodyPr>
          <a:lstStyle/>
          <a:p>
            <a:pPr>
              <a:lnSpc>
                <a:spcPct val="100000"/>
              </a:lnSpc>
            </a:pPr>
            <a:r>
              <a:rPr lang="en-US" sz="11500" b="1" dirty="0">
                <a:solidFill>
                  <a:srgbClr val="FFFFFF"/>
                </a:solidFill>
                <a:latin typeface="MiSans" pitchFamily="34" charset="0"/>
                <a:ea typeface="MiSans" pitchFamily="34" charset="-122"/>
                <a:cs typeface="MiSans" pitchFamily="34" charset="-120"/>
              </a:rPr>
              <a:t>02</a:t>
            </a:r>
            <a:endParaRPr lang="en-US" sz="1600" dirty="0"/>
          </a:p>
        </p:txBody>
      </p:sp>
      <p:sp>
        <p:nvSpPr>
          <p:cNvPr id="4" name="Text 1"/>
          <p:cNvSpPr/>
          <p:nvPr/>
        </p:nvSpPr>
        <p:spPr>
          <a:xfrm>
            <a:off x="731520" y="3013710"/>
            <a:ext cx="10987405" cy="736600"/>
          </a:xfrm>
          <a:prstGeom prst="rect">
            <a:avLst/>
          </a:prstGeom>
          <a:noFill/>
          <a:ln/>
        </p:spPr>
        <p:txBody>
          <a:bodyPr wrap="square" lIns="91440" tIns="45720" rIns="91440" bIns="45720" rtlCol="0" anchor="t">
            <a:spAutoFit/>
          </a:bodyPr>
          <a:lstStyle/>
          <a:p>
            <a:pPr>
              <a:lnSpc>
                <a:spcPct val="100000"/>
              </a:lnSpc>
            </a:pPr>
            <a:r>
              <a:rPr lang="en-US" sz="4800" b="1" dirty="0">
                <a:solidFill>
                  <a:srgbClr val="FFFFFF"/>
                </a:solidFill>
                <a:latin typeface="MiSans" pitchFamily="34" charset="0"/>
                <a:ea typeface="MiSans" pitchFamily="34" charset="-122"/>
                <a:cs typeface="MiSans" pitchFamily="34" charset="-120"/>
              </a:rPr>
              <a:t>AI-Powered Development</a:t>
            </a:r>
            <a:endParaRPr lang="en-US" sz="160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21000000">
            <a:off x="1001395" y="1683385"/>
            <a:ext cx="2458085" cy="3895725"/>
          </a:xfrm>
          <a:prstGeom prst="roundRect">
            <a:avLst>
              <a:gd name="adj" fmla="val 16667"/>
            </a:avLst>
          </a:prstGeom>
          <a:gradFill flip="none" rotWithShape="1">
            <a:gsLst>
              <a:gs pos="0">
                <a:srgbClr val="49B2FE"/>
              </a:gs>
              <a:gs pos="100000">
                <a:srgbClr val="1552E8"/>
              </a:gs>
            </a:gsLst>
            <a:lin ang="18900000" scaled="1"/>
          </a:gradFill>
          <a:ln/>
        </p:spPr>
      </p:sp>
      <p:sp>
        <p:nvSpPr>
          <p:cNvPr id="3" name="Text 1"/>
          <p:cNvSpPr/>
          <p:nvPr/>
        </p:nvSpPr>
        <p:spPr>
          <a:xfrm rot="21000000">
            <a:off x="1001395" y="1683385"/>
            <a:ext cx="2458085" cy="389572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9-02-14:36:45-d2r90v9e3tpg8rchuqg0.png"/>
          <p:cNvPicPr>
            <a:picLocks noChangeAspect="1"/>
          </p:cNvPicPr>
          <p:nvPr/>
        </p:nvPicPr>
        <p:blipFill>
          <a:blip r:embed="rId3"/>
          <a:stretch>
            <a:fillRect/>
          </a:stretch>
        </p:blipFill>
        <p:spPr>
          <a:xfrm>
            <a:off x="1113790" y="1884045"/>
            <a:ext cx="2682240" cy="3907790"/>
          </a:xfrm>
          <a:prstGeom prst="rect">
            <a:avLst/>
          </a:prstGeom>
        </p:spPr>
      </p:pic>
      <p:sp>
        <p:nvSpPr>
          <p:cNvPr id="5" name="Text 2"/>
          <p:cNvSpPr/>
          <p:nvPr/>
        </p:nvSpPr>
        <p:spPr>
          <a:xfrm>
            <a:off x="957580" y="603885"/>
            <a:ext cx="97999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018EF4"/>
                </a:solidFill>
                <a:latin typeface="MiSans" pitchFamily="34" charset="0"/>
                <a:ea typeface="MiSans" pitchFamily="34" charset="-122"/>
                <a:cs typeface="MiSans" pitchFamily="34" charset="-120"/>
              </a:rPr>
              <a:t>AutoML: End-to-End Automation</a:t>
            </a:r>
            <a:endParaRPr lang="en-US" sz="1600" dirty="0"/>
          </a:p>
        </p:txBody>
      </p:sp>
      <p:sp>
        <p:nvSpPr>
          <p:cNvPr id="6" name="Shape 3"/>
          <p:cNvSpPr/>
          <p:nvPr/>
        </p:nvSpPr>
        <p:spPr>
          <a:xfrm>
            <a:off x="318" y="6286500"/>
            <a:ext cx="12191365" cy="571500"/>
          </a:xfrm>
          <a:prstGeom prst="rect">
            <a:avLst/>
          </a:prstGeom>
          <a:gradFill flip="none" rotWithShape="1">
            <a:gsLst>
              <a:gs pos="0">
                <a:srgbClr val="49B2FE"/>
              </a:gs>
              <a:gs pos="100000">
                <a:srgbClr val="1552E8"/>
              </a:gs>
            </a:gsLst>
            <a:lin ang="18900000" scaled="1"/>
          </a:gradFill>
          <a:ln/>
        </p:spPr>
      </p:sp>
      <p:sp>
        <p:nvSpPr>
          <p:cNvPr id="7" name="Text 4"/>
          <p:cNvSpPr/>
          <p:nvPr/>
        </p:nvSpPr>
        <p:spPr>
          <a:xfrm>
            <a:off x="318" y="6286500"/>
            <a:ext cx="12191365" cy="57150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5"/>
          <p:cNvSpPr/>
          <p:nvPr/>
        </p:nvSpPr>
        <p:spPr>
          <a:xfrm>
            <a:off x="4084955" y="1574800"/>
            <a:ext cx="7435850" cy="1767840"/>
          </a:xfrm>
          <a:prstGeom prst="roundRect">
            <a:avLst>
              <a:gd name="adj" fmla="val 16667"/>
            </a:avLst>
          </a:prstGeom>
          <a:solidFill>
            <a:srgbClr val="FFFFFF"/>
          </a:solidFill>
          <a:ln w="19050">
            <a:gradFill flip="none" rotWithShape="1">
              <a:gsLst>
                <a:gs pos="0">
                  <a:srgbClr val="DAF0FF"/>
                </a:gs>
                <a:gs pos="100000">
                  <a:srgbClr val="49B2FE"/>
                </a:gs>
              </a:gsLst>
              <a:lin ang="2700000" scaled="1"/>
            </a:gradFill>
            <a:prstDash val="solid"/>
          </a:ln>
        </p:spPr>
      </p:sp>
      <p:sp>
        <p:nvSpPr>
          <p:cNvPr id="9" name="Text 6"/>
          <p:cNvSpPr/>
          <p:nvPr/>
        </p:nvSpPr>
        <p:spPr>
          <a:xfrm>
            <a:off x="4084955" y="1574800"/>
            <a:ext cx="7435850" cy="176784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7"/>
          <p:cNvSpPr/>
          <p:nvPr/>
        </p:nvSpPr>
        <p:spPr>
          <a:xfrm>
            <a:off x="4323080" y="1795780"/>
            <a:ext cx="1325880" cy="1325880"/>
          </a:xfrm>
          <a:prstGeom prst="roundRect">
            <a:avLst>
              <a:gd name="adj" fmla="val 16667"/>
            </a:avLst>
          </a:prstGeom>
          <a:gradFill flip="none" rotWithShape="1">
            <a:gsLst>
              <a:gs pos="0">
                <a:srgbClr val="49B2FE"/>
              </a:gs>
              <a:gs pos="100000">
                <a:srgbClr val="1552E8"/>
              </a:gs>
            </a:gsLst>
            <a:lin ang="18900000" scaled="1"/>
          </a:gradFill>
          <a:ln/>
        </p:spPr>
      </p:sp>
      <p:sp>
        <p:nvSpPr>
          <p:cNvPr id="11" name="Text 8"/>
          <p:cNvSpPr/>
          <p:nvPr/>
        </p:nvSpPr>
        <p:spPr>
          <a:xfrm>
            <a:off x="4323080" y="1795780"/>
            <a:ext cx="1325880" cy="132588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Text 9"/>
          <p:cNvSpPr/>
          <p:nvPr/>
        </p:nvSpPr>
        <p:spPr>
          <a:xfrm>
            <a:off x="4499610" y="2058035"/>
            <a:ext cx="972185" cy="683617"/>
          </a:xfrm>
          <a:prstGeom prst="rect">
            <a:avLst/>
          </a:prstGeom>
          <a:noFill/>
          <a:ln/>
        </p:spPr>
        <p:txBody>
          <a:bodyPr wrap="square" lIns="91440" tIns="45720" rIns="91440" bIns="45720" rtlCol="0" anchor="t">
            <a:spAutoFit/>
          </a:bodyPr>
          <a:lstStyle/>
          <a:p>
            <a:pPr algn="ctr">
              <a:lnSpc>
                <a:spcPct val="100000"/>
              </a:lnSpc>
            </a:pPr>
            <a:r>
              <a:rPr lang="en-US" sz="4400" b="1" dirty="0">
                <a:solidFill>
                  <a:srgbClr val="FFFFFF"/>
                </a:solidFill>
                <a:latin typeface="MiSans" pitchFamily="34" charset="0"/>
                <a:ea typeface="MiSans" pitchFamily="34" charset="-122"/>
                <a:cs typeface="MiSans" pitchFamily="34" charset="-120"/>
              </a:rPr>
              <a:t>01</a:t>
            </a:r>
            <a:endParaRPr lang="en-US" sz="1600" dirty="0"/>
          </a:p>
        </p:txBody>
      </p:sp>
      <p:sp>
        <p:nvSpPr>
          <p:cNvPr id="13" name="Shape 10"/>
          <p:cNvSpPr/>
          <p:nvPr/>
        </p:nvSpPr>
        <p:spPr>
          <a:xfrm>
            <a:off x="4084955" y="3667760"/>
            <a:ext cx="7435850" cy="1767840"/>
          </a:xfrm>
          <a:prstGeom prst="roundRect">
            <a:avLst>
              <a:gd name="adj" fmla="val 16667"/>
            </a:avLst>
          </a:prstGeom>
          <a:solidFill>
            <a:srgbClr val="FFFFFF"/>
          </a:solidFill>
          <a:ln w="19050">
            <a:gradFill flip="none" rotWithShape="1">
              <a:gsLst>
                <a:gs pos="0">
                  <a:srgbClr val="DAF0FF"/>
                </a:gs>
                <a:gs pos="100000">
                  <a:srgbClr val="49B2FE"/>
                </a:gs>
              </a:gsLst>
              <a:lin ang="2700000" scaled="1"/>
            </a:gradFill>
            <a:prstDash val="solid"/>
          </a:ln>
        </p:spPr>
      </p:sp>
      <p:sp>
        <p:nvSpPr>
          <p:cNvPr id="14" name="Text 11"/>
          <p:cNvSpPr/>
          <p:nvPr/>
        </p:nvSpPr>
        <p:spPr>
          <a:xfrm>
            <a:off x="4084955" y="3667760"/>
            <a:ext cx="7435850" cy="176784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4323080" y="3888740"/>
            <a:ext cx="1325880" cy="1325880"/>
          </a:xfrm>
          <a:prstGeom prst="roundRect">
            <a:avLst>
              <a:gd name="adj" fmla="val 16667"/>
            </a:avLst>
          </a:prstGeom>
          <a:gradFill flip="none" rotWithShape="1">
            <a:gsLst>
              <a:gs pos="0">
                <a:srgbClr val="49B2FE"/>
              </a:gs>
              <a:gs pos="100000">
                <a:srgbClr val="1552E8"/>
              </a:gs>
            </a:gsLst>
            <a:lin ang="18900000" scaled="1"/>
          </a:gradFill>
          <a:ln/>
        </p:spPr>
      </p:sp>
      <p:sp>
        <p:nvSpPr>
          <p:cNvPr id="16" name="Text 13"/>
          <p:cNvSpPr/>
          <p:nvPr/>
        </p:nvSpPr>
        <p:spPr>
          <a:xfrm>
            <a:off x="4323080" y="3888740"/>
            <a:ext cx="1325880" cy="132588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Text 14"/>
          <p:cNvSpPr/>
          <p:nvPr/>
        </p:nvSpPr>
        <p:spPr>
          <a:xfrm>
            <a:off x="4499610" y="4150995"/>
            <a:ext cx="972185" cy="683617"/>
          </a:xfrm>
          <a:prstGeom prst="rect">
            <a:avLst/>
          </a:prstGeom>
          <a:noFill/>
          <a:ln/>
        </p:spPr>
        <p:txBody>
          <a:bodyPr wrap="square" lIns="91440" tIns="45720" rIns="91440" bIns="45720" rtlCol="0" anchor="t">
            <a:spAutoFit/>
          </a:bodyPr>
          <a:lstStyle/>
          <a:p>
            <a:pPr algn="ctr">
              <a:lnSpc>
                <a:spcPct val="100000"/>
              </a:lnSpc>
            </a:pPr>
            <a:r>
              <a:rPr lang="en-US" sz="4400" b="1" dirty="0">
                <a:solidFill>
                  <a:srgbClr val="FFFFFF"/>
                </a:solidFill>
                <a:latin typeface="MiSans" pitchFamily="34" charset="0"/>
                <a:ea typeface="MiSans" pitchFamily="34" charset="-122"/>
                <a:cs typeface="MiSans" pitchFamily="34" charset="-120"/>
              </a:rPr>
              <a:t>02</a:t>
            </a:r>
            <a:endParaRPr lang="en-US" sz="1600" dirty="0"/>
          </a:p>
        </p:txBody>
      </p:sp>
      <p:sp>
        <p:nvSpPr>
          <p:cNvPr id="18" name="Text 15"/>
          <p:cNvSpPr/>
          <p:nvPr/>
        </p:nvSpPr>
        <p:spPr>
          <a:xfrm>
            <a:off x="1381125" y="2271395"/>
            <a:ext cx="2138971" cy="597892"/>
          </a:xfrm>
          <a:prstGeom prst="rect">
            <a:avLst/>
          </a:prstGeom>
          <a:noFill/>
          <a:ln/>
        </p:spPr>
        <p:txBody>
          <a:bodyPr wrap="square" lIns="91440" tIns="45720" rIns="91440" bIns="4572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Definition of AutoML</a:t>
            </a:r>
            <a:endParaRPr lang="en-US" sz="1600" dirty="0"/>
          </a:p>
        </p:txBody>
      </p:sp>
      <p:sp>
        <p:nvSpPr>
          <p:cNvPr id="19" name="Text 16"/>
          <p:cNvSpPr/>
          <p:nvPr/>
        </p:nvSpPr>
        <p:spPr>
          <a:xfrm>
            <a:off x="1381125" y="2927985"/>
            <a:ext cx="2176145" cy="2729111"/>
          </a:xfrm>
          <a:prstGeom prst="rect">
            <a:avLst/>
          </a:prstGeom>
          <a:noFill/>
          <a:ln/>
        </p:spPr>
        <p:txBody>
          <a:bodyPr wrap="square" lIns="91440" tIns="45720" rIns="91440" bIns="45720" rtlCol="0" anchor="t">
            <a:spAutoFit/>
          </a:bodyPr>
          <a:lstStyle/>
          <a:p>
            <a:pPr>
              <a:lnSpc>
                <a:spcPct val="120000"/>
              </a:lnSpc>
            </a:pPr>
            <a:r>
              <a:rPr lang="en-US" sz="1400" dirty="0">
                <a:solidFill>
                  <a:srgbClr val="000000"/>
                </a:solidFill>
                <a:latin typeface="MiSans" pitchFamily="34" charset="0"/>
                <a:ea typeface="MiSans" pitchFamily="34" charset="-122"/>
                <a:cs typeface="MiSans" pitchFamily="34" charset="-120"/>
              </a:rPr>
              <a:t>Automated Machine Learning (AutoML) automates the entire ML pipeline, from data preprocessing to model deployment. It reduces the need for manual intervention, making ML more accessible to non-experts.</a:t>
            </a:r>
            <a:endParaRPr lang="en-US" sz="1600" dirty="0"/>
          </a:p>
        </p:txBody>
      </p:sp>
      <p:sp>
        <p:nvSpPr>
          <p:cNvPr id="20" name="Text 17"/>
          <p:cNvSpPr/>
          <p:nvPr/>
        </p:nvSpPr>
        <p:spPr>
          <a:xfrm>
            <a:off x="5907405" y="1724660"/>
            <a:ext cx="5423535"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Benefits of AutoML</a:t>
            </a:r>
            <a:endParaRPr lang="en-US" sz="1600" dirty="0"/>
          </a:p>
        </p:txBody>
      </p:sp>
      <p:sp>
        <p:nvSpPr>
          <p:cNvPr id="21" name="Text 18"/>
          <p:cNvSpPr/>
          <p:nvPr/>
        </p:nvSpPr>
        <p:spPr>
          <a:xfrm>
            <a:off x="5907405" y="2076450"/>
            <a:ext cx="5423535" cy="818753"/>
          </a:xfrm>
          <a:prstGeom prst="rect">
            <a:avLst/>
          </a:prstGeom>
          <a:noFill/>
          <a:ln/>
        </p:spPr>
        <p:txBody>
          <a:bodyPr wrap="square" lIns="91440" tIns="45720" rIns="91440" bIns="45720" rtlCol="0" anchor="t">
            <a:spAutoFit/>
          </a:bodyPr>
          <a:lstStyle/>
          <a:p>
            <a:pPr>
              <a:lnSpc>
                <a:spcPct val="120000"/>
              </a:lnSpc>
            </a:pPr>
            <a:r>
              <a:rPr lang="en-US" sz="1400" dirty="0">
                <a:solidFill>
                  <a:srgbClr val="000000"/>
                </a:solidFill>
                <a:latin typeface="MiSans" pitchFamily="34" charset="0"/>
                <a:ea typeface="MiSans" pitchFamily="34" charset="-122"/>
                <a:cs typeface="MiSans" pitchFamily="34" charset="-120"/>
              </a:rPr>
              <a:t>AutoML offers significant benefits, including faster model development, reduced human error, and the ability to explore a wider range of models and hyperparameters efficiently.</a:t>
            </a:r>
            <a:endParaRPr lang="en-US" sz="1600" dirty="0"/>
          </a:p>
        </p:txBody>
      </p:sp>
      <p:sp>
        <p:nvSpPr>
          <p:cNvPr id="22" name="Text 19"/>
          <p:cNvSpPr/>
          <p:nvPr/>
        </p:nvSpPr>
        <p:spPr>
          <a:xfrm>
            <a:off x="5907405" y="3817620"/>
            <a:ext cx="5423535"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Leading AutoML Tools</a:t>
            </a:r>
            <a:endParaRPr lang="en-US" sz="1600" dirty="0"/>
          </a:p>
        </p:txBody>
      </p:sp>
      <p:sp>
        <p:nvSpPr>
          <p:cNvPr id="23" name="Text 20"/>
          <p:cNvSpPr/>
          <p:nvPr/>
        </p:nvSpPr>
        <p:spPr>
          <a:xfrm>
            <a:off x="5907405" y="4169410"/>
            <a:ext cx="5423535" cy="818753"/>
          </a:xfrm>
          <a:prstGeom prst="rect">
            <a:avLst/>
          </a:prstGeom>
          <a:noFill/>
          <a:ln/>
        </p:spPr>
        <p:txBody>
          <a:bodyPr wrap="square" lIns="91440" tIns="45720" rIns="91440" bIns="45720" rtlCol="0" anchor="t">
            <a:spAutoFit/>
          </a:bodyPr>
          <a:lstStyle/>
          <a:p>
            <a:pPr>
              <a:lnSpc>
                <a:spcPct val="120000"/>
              </a:lnSpc>
            </a:pPr>
            <a:r>
              <a:rPr lang="en-US" sz="1400" dirty="0">
                <a:solidFill>
                  <a:srgbClr val="000000"/>
                </a:solidFill>
                <a:latin typeface="MiSans" pitchFamily="34" charset="0"/>
                <a:ea typeface="MiSans" pitchFamily="34" charset="-122"/>
                <a:cs typeface="MiSans" pitchFamily="34" charset="-120"/>
              </a:rPr>
              <a:t>Popular AutoML tools include Google AutoML, H2O.ai, and others. These platforms provide user-friendly interfaces and powerful algorithms to automate complex ML tasks.</a:t>
            </a:r>
            <a:endParaRPr lang="en-US" sz="1600"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1270000"/>
            <a:ext cx="12198985" cy="2520315"/>
          </a:xfrm>
          <a:prstGeom prst="rect">
            <a:avLst/>
          </a:prstGeom>
          <a:solidFill>
            <a:srgbClr val="49B2FE"/>
          </a:solidFill>
          <a:ln/>
        </p:spPr>
      </p:sp>
      <p:sp>
        <p:nvSpPr>
          <p:cNvPr id="3" name="Text 1"/>
          <p:cNvSpPr/>
          <p:nvPr/>
        </p:nvSpPr>
        <p:spPr>
          <a:xfrm>
            <a:off x="0" y="1270000"/>
            <a:ext cx="12198985" cy="252031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9-02-14:36:45-d2r90v9e3tpg8rchuqf0.png"/>
          <p:cNvPicPr>
            <a:picLocks noChangeAspect="1"/>
          </p:cNvPicPr>
          <p:nvPr/>
        </p:nvPicPr>
        <p:blipFill>
          <a:blip r:embed="rId3"/>
          <a:stretch>
            <a:fillRect/>
          </a:stretch>
        </p:blipFill>
        <p:spPr>
          <a:xfrm>
            <a:off x="3175" y="1300480"/>
            <a:ext cx="12185650" cy="2438400"/>
          </a:xfrm>
          <a:prstGeom prst="rect">
            <a:avLst/>
          </a:prstGeom>
        </p:spPr>
      </p:pic>
      <p:sp>
        <p:nvSpPr>
          <p:cNvPr id="5" name="Text 2"/>
          <p:cNvSpPr/>
          <p:nvPr/>
        </p:nvSpPr>
        <p:spPr>
          <a:xfrm>
            <a:off x="957580" y="603885"/>
            <a:ext cx="97999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018EF4"/>
                </a:solidFill>
                <a:latin typeface="MiSans" pitchFamily="34" charset="0"/>
                <a:ea typeface="MiSans" pitchFamily="34" charset="-122"/>
                <a:cs typeface="MiSans" pitchFamily="34" charset="-120"/>
              </a:rPr>
              <a:t>Neural Architecture Search</a:t>
            </a:r>
            <a:endParaRPr lang="en-US" sz="1600" dirty="0"/>
          </a:p>
        </p:txBody>
      </p:sp>
      <p:sp>
        <p:nvSpPr>
          <p:cNvPr id="6" name="Shape 3"/>
          <p:cNvSpPr/>
          <p:nvPr/>
        </p:nvSpPr>
        <p:spPr>
          <a:xfrm>
            <a:off x="318" y="6286500"/>
            <a:ext cx="12191365" cy="571500"/>
          </a:xfrm>
          <a:prstGeom prst="rect">
            <a:avLst/>
          </a:prstGeom>
          <a:gradFill flip="none" rotWithShape="1">
            <a:gsLst>
              <a:gs pos="0">
                <a:srgbClr val="49B2FE"/>
              </a:gs>
              <a:gs pos="100000">
                <a:srgbClr val="1552E8"/>
              </a:gs>
            </a:gsLst>
            <a:lin ang="18900000" scaled="1"/>
          </a:gradFill>
          <a:ln/>
        </p:spPr>
      </p:sp>
      <p:sp>
        <p:nvSpPr>
          <p:cNvPr id="7" name="Text 4"/>
          <p:cNvSpPr/>
          <p:nvPr/>
        </p:nvSpPr>
        <p:spPr>
          <a:xfrm>
            <a:off x="318" y="6286500"/>
            <a:ext cx="12191365" cy="571500"/>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5"/>
          <p:cNvSpPr/>
          <p:nvPr/>
        </p:nvSpPr>
        <p:spPr>
          <a:xfrm>
            <a:off x="1214755" y="3924935"/>
            <a:ext cx="9816465" cy="429617"/>
          </a:xfrm>
          <a:prstGeom prst="rect">
            <a:avLst/>
          </a:prstGeom>
          <a:noFill/>
          <a:ln/>
        </p:spPr>
        <p:txBody>
          <a:bodyPr wrap="square" lIns="91440" tIns="45720" rIns="91440" bIns="45720" rtlCol="0" anchor="t">
            <a:spAutoFit/>
          </a:bodyPr>
          <a:lstStyle/>
          <a:p>
            <a:pPr algn="just">
              <a:lnSpc>
                <a:spcPct val="100000"/>
              </a:lnSpc>
            </a:pPr>
            <a:r>
              <a:rPr lang="en-US" sz="2800" b="1" dirty="0">
                <a:solidFill>
                  <a:srgbClr val="2B2F36"/>
                </a:solidFill>
                <a:latin typeface="MiSans" pitchFamily="34" charset="0"/>
                <a:ea typeface="MiSans" pitchFamily="34" charset="-122"/>
                <a:cs typeface="MiSans" pitchFamily="34" charset="-120"/>
              </a:rPr>
              <a:t>Role of NAS</a:t>
            </a:r>
            <a:endParaRPr lang="en-US" sz="1600" dirty="0"/>
          </a:p>
        </p:txBody>
      </p:sp>
      <p:sp>
        <p:nvSpPr>
          <p:cNvPr id="9" name="Text 6"/>
          <p:cNvSpPr/>
          <p:nvPr/>
        </p:nvSpPr>
        <p:spPr>
          <a:xfrm>
            <a:off x="1167130" y="4477385"/>
            <a:ext cx="9864090" cy="1188641"/>
          </a:xfrm>
          <a:prstGeom prst="rect">
            <a:avLst/>
          </a:prstGeom>
          <a:noFill/>
          <a:ln/>
        </p:spPr>
        <p:txBody>
          <a:bodyPr wrap="square" lIns="91440" tIns="45720" rIns="91440" bIns="45720" rtlCol="0" anchor="t">
            <a:spAutoFit/>
          </a:bodyPr>
          <a:lstStyle/>
          <a:p>
            <a:pPr>
              <a:lnSpc>
                <a:spcPct val="130000"/>
              </a:lnSpc>
            </a:pPr>
            <a:r>
              <a:rPr lang="en-US" sz="2000" dirty="0">
                <a:solidFill>
                  <a:srgbClr val="2B2F36"/>
                </a:solidFill>
                <a:latin typeface="MiSans" pitchFamily="34" charset="0"/>
                <a:ea typeface="MiSans" pitchFamily="34" charset="-122"/>
                <a:cs typeface="MiSans" pitchFamily="34" charset="-120"/>
              </a:rPr>
              <a:t>Neural Architecture Search (NAS) uses AI to automate the design of neural networks. It explores various architectures to find the optimal one for a given task, improving model performance and efficiency.</a:t>
            </a:r>
            <a:endParaRPr lang="en-US" sz="1600" dirty="0"/>
          </a:p>
        </p:txBody>
      </p:sp>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44546A"/>
      </a:dk2>
      <a:lt2>
        <a:srgbClr val="E7E6E6"/>
      </a:lt2>
      <a:accent1>
        <a:srgbClr val="1552E8"/>
      </a:accent1>
      <a:accent2>
        <a:srgbClr val="49B2FE"/>
      </a:accent2>
      <a:accent3>
        <a:srgbClr val="95D7F9"/>
      </a:accent3>
      <a:accent4>
        <a:srgbClr val="91B1F1"/>
      </a:accent4>
      <a:accent5>
        <a:srgbClr val="4882F4"/>
      </a:accent5>
      <a:accent6>
        <a:srgbClr val="DBD8F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1309</Words>
  <Application>Microsoft Office PowerPoint</Application>
  <PresentationFormat>Widescreen</PresentationFormat>
  <Paragraphs>168</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MiSans</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AI-Powered ML Development</dc:title>
  <dc:subject>AI-Powered ML Development</dc:subject>
  <dc:creator>Kimi</dc:creator>
  <cp:lastModifiedBy>Sean</cp:lastModifiedBy>
  <cp:revision>2</cp:revision>
  <dcterms:created xsi:type="dcterms:W3CDTF">2025-12-03T05:14:06Z</dcterms:created>
  <dcterms:modified xsi:type="dcterms:W3CDTF">2025-12-03T05:15:20Z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{"Label":"AI-Powered ML Development","ContentProducer":"001191110108MACG2KBH8F10000","ProduceID":"d4nsd6jacc45g277oajg","ReservedCode1":"","ContentPropagator":"001191110108MACG2KBH8F20000","PropagateID":"d4nsd6jacc45g277oajg","ReservedCode2":""}</vt:lpwstr>
  </property>
</Properties>
</file>